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6" r:id="rId3"/>
    <p:sldId id="265" r:id="rId5"/>
    <p:sldId id="302" r:id="rId6"/>
    <p:sldId id="380" r:id="rId7"/>
    <p:sldId id="345" r:id="rId8"/>
    <p:sldId id="348" r:id="rId9"/>
    <p:sldId id="416" r:id="rId10"/>
    <p:sldId id="279" r:id="rId11"/>
    <p:sldId id="303" r:id="rId12"/>
    <p:sldId id="351" r:id="rId13"/>
    <p:sldId id="417" r:id="rId14"/>
    <p:sldId id="304" r:id="rId15"/>
    <p:sldId id="381" r:id="rId16"/>
    <p:sldId id="305" r:id="rId17"/>
    <p:sldId id="301" r:id="rId18"/>
    <p:sldId id="366" r:id="rId19"/>
    <p:sldId id="379" r:id="rId20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968"/>
    <a:srgbClr val="A1BACB"/>
    <a:srgbClr val="192D3D"/>
    <a:srgbClr val="E6E6E6"/>
    <a:srgbClr val="1C221E"/>
    <a:srgbClr val="455C4C"/>
    <a:srgbClr val="EFF1F3"/>
    <a:srgbClr val="D3D6DA"/>
    <a:srgbClr val="DDE1E6"/>
    <a:srgbClr val="FDE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98" autoAdjust="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3.xml"/><Relationship Id="rId25" Type="http://schemas.openxmlformats.org/officeDocument/2006/relationships/customXml" Target="../customXml/item1.xml"/><Relationship Id="rId24" Type="http://schemas.openxmlformats.org/officeDocument/2006/relationships/customXmlProps" Target="../customXml/itemProps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4315E-AA88-4C4F-BC7F-691CB14FAF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D1EEC-C44F-4BFC-84C2-8741EE48D1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更多素材资源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B-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lue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-D-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ragonfly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D1EEC-C44F-4BFC-84C2-8741EE48D1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70171" y="821418"/>
            <a:ext cx="5215164" cy="5215164"/>
          </a:xfrm>
          <a:custGeom>
            <a:avLst/>
            <a:gdLst>
              <a:gd name="connsiteX0" fmla="*/ 2607582 w 5215164"/>
              <a:gd name="connsiteY0" fmla="*/ 0 h 5215164"/>
              <a:gd name="connsiteX1" fmla="*/ 5215164 w 5215164"/>
              <a:gd name="connsiteY1" fmla="*/ 2607582 h 5215164"/>
              <a:gd name="connsiteX2" fmla="*/ 2607582 w 5215164"/>
              <a:gd name="connsiteY2" fmla="*/ 5215164 h 5215164"/>
              <a:gd name="connsiteX3" fmla="*/ 0 w 5215164"/>
              <a:gd name="connsiteY3" fmla="*/ 2607582 h 5215164"/>
              <a:gd name="connsiteX4" fmla="*/ 2607582 w 5215164"/>
              <a:gd name="connsiteY4" fmla="*/ 0 h 52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5164" h="5215164">
                <a:moveTo>
                  <a:pt x="2607582" y="0"/>
                </a:moveTo>
                <a:cubicBezTo>
                  <a:pt x="4047710" y="0"/>
                  <a:pt x="5215164" y="1167454"/>
                  <a:pt x="5215164" y="2607582"/>
                </a:cubicBezTo>
                <a:cubicBezTo>
                  <a:pt x="5215164" y="4047710"/>
                  <a:pt x="4047710" y="5215164"/>
                  <a:pt x="2607582" y="5215164"/>
                </a:cubicBezTo>
                <a:cubicBezTo>
                  <a:pt x="1167454" y="5215164"/>
                  <a:pt x="0" y="4047710"/>
                  <a:pt x="0" y="2607582"/>
                </a:cubicBezTo>
                <a:cubicBezTo>
                  <a:pt x="0" y="1167454"/>
                  <a:pt x="1167454" y="0"/>
                  <a:pt x="2607582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430485" y="0"/>
            <a:ext cx="3331029" cy="3795486"/>
          </a:xfrm>
          <a:custGeom>
            <a:avLst/>
            <a:gdLst>
              <a:gd name="connsiteX0" fmla="*/ 0 w 3331029"/>
              <a:gd name="connsiteY0" fmla="*/ 0 h 3795486"/>
              <a:gd name="connsiteX1" fmla="*/ 3331029 w 3331029"/>
              <a:gd name="connsiteY1" fmla="*/ 0 h 3795486"/>
              <a:gd name="connsiteX2" fmla="*/ 3331029 w 3331029"/>
              <a:gd name="connsiteY2" fmla="*/ 3795486 h 3795486"/>
              <a:gd name="connsiteX3" fmla="*/ 0 w 3331029"/>
              <a:gd name="connsiteY3" fmla="*/ 3795486 h 379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1029" h="3795486">
                <a:moveTo>
                  <a:pt x="0" y="0"/>
                </a:moveTo>
                <a:lnTo>
                  <a:pt x="3331029" y="0"/>
                </a:lnTo>
                <a:lnTo>
                  <a:pt x="3331029" y="3795486"/>
                </a:lnTo>
                <a:lnTo>
                  <a:pt x="0" y="379548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981528"/>
            <a:ext cx="5602514" cy="4894944"/>
          </a:xfrm>
          <a:custGeom>
            <a:avLst/>
            <a:gdLst>
              <a:gd name="connsiteX0" fmla="*/ 0 w 5602514"/>
              <a:gd name="connsiteY0" fmla="*/ 0 h 4894944"/>
              <a:gd name="connsiteX1" fmla="*/ 5602514 w 5602514"/>
              <a:gd name="connsiteY1" fmla="*/ 0 h 4894944"/>
              <a:gd name="connsiteX2" fmla="*/ 5602514 w 5602514"/>
              <a:gd name="connsiteY2" fmla="*/ 4894944 h 4894944"/>
              <a:gd name="connsiteX3" fmla="*/ 0 w 5602514"/>
              <a:gd name="connsiteY3" fmla="*/ 4894944 h 48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514" h="4894944">
                <a:moveTo>
                  <a:pt x="0" y="0"/>
                </a:moveTo>
                <a:lnTo>
                  <a:pt x="5602514" y="0"/>
                </a:lnTo>
                <a:lnTo>
                  <a:pt x="5602514" y="4894944"/>
                </a:lnTo>
                <a:lnTo>
                  <a:pt x="0" y="4894944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384392" cy="4150640"/>
          </a:xfrm>
          <a:custGeom>
            <a:avLst/>
            <a:gdLst>
              <a:gd name="connsiteX0" fmla="*/ 0 w 6384392"/>
              <a:gd name="connsiteY0" fmla="*/ 0 h 4150640"/>
              <a:gd name="connsiteX1" fmla="*/ 6384392 w 6384392"/>
              <a:gd name="connsiteY1" fmla="*/ 0 h 4150640"/>
              <a:gd name="connsiteX2" fmla="*/ 4971706 w 6384392"/>
              <a:gd name="connsiteY2" fmla="*/ 4150640 h 4150640"/>
              <a:gd name="connsiteX3" fmla="*/ 0 w 6384392"/>
              <a:gd name="connsiteY3" fmla="*/ 2458501 h 415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4392" h="4150640">
                <a:moveTo>
                  <a:pt x="0" y="0"/>
                </a:moveTo>
                <a:lnTo>
                  <a:pt x="6384392" y="0"/>
                </a:lnTo>
                <a:lnTo>
                  <a:pt x="4971706" y="4150640"/>
                </a:lnTo>
                <a:lnTo>
                  <a:pt x="0" y="2458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183901" y="0"/>
            <a:ext cx="4656406" cy="6858000"/>
          </a:xfrm>
          <a:custGeom>
            <a:avLst/>
            <a:gdLst>
              <a:gd name="connsiteX0" fmla="*/ 470803 w 3877248"/>
              <a:gd name="connsiteY0" fmla="*/ 0 h 5473700"/>
              <a:gd name="connsiteX1" fmla="*/ 3406445 w 3877248"/>
              <a:gd name="connsiteY1" fmla="*/ 0 h 5473700"/>
              <a:gd name="connsiteX2" fmla="*/ 3406445 w 3877248"/>
              <a:gd name="connsiteY2" fmla="*/ 5473700 h 5473700"/>
              <a:gd name="connsiteX3" fmla="*/ 470803 w 3877248"/>
              <a:gd name="connsiteY3" fmla="*/ 5473700 h 5473700"/>
              <a:gd name="connsiteX4" fmla="*/ 470803 w 3877248"/>
              <a:gd name="connsiteY4" fmla="*/ 0 h 547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7248" h="5473700">
                <a:moveTo>
                  <a:pt x="470803" y="0"/>
                </a:moveTo>
                <a:lnTo>
                  <a:pt x="3406445" y="0"/>
                </a:lnTo>
                <a:cubicBezTo>
                  <a:pt x="5037357" y="1824567"/>
                  <a:pt x="1775533" y="3649133"/>
                  <a:pt x="3406445" y="5473700"/>
                </a:cubicBezTo>
                <a:lnTo>
                  <a:pt x="470803" y="5473700"/>
                </a:lnTo>
                <a:cubicBezTo>
                  <a:pt x="-1160109" y="3649133"/>
                  <a:pt x="2101715" y="1824567"/>
                  <a:pt x="4708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69745" y="1409700"/>
            <a:ext cx="3045055" cy="4038600"/>
          </a:xfrm>
          <a:custGeom>
            <a:avLst/>
            <a:gdLst>
              <a:gd name="connsiteX0" fmla="*/ 0 w 4281713"/>
              <a:gd name="connsiteY0" fmla="*/ 0 h 5191920"/>
              <a:gd name="connsiteX1" fmla="*/ 4281713 w 4281713"/>
              <a:gd name="connsiteY1" fmla="*/ 0 h 5191920"/>
              <a:gd name="connsiteX2" fmla="*/ 4281713 w 4281713"/>
              <a:gd name="connsiteY2" fmla="*/ 5191920 h 5191920"/>
              <a:gd name="connsiteX3" fmla="*/ 0 w 4281713"/>
              <a:gd name="connsiteY3" fmla="*/ 5191920 h 519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713" h="5191920">
                <a:moveTo>
                  <a:pt x="0" y="0"/>
                </a:moveTo>
                <a:lnTo>
                  <a:pt x="4281713" y="0"/>
                </a:lnTo>
                <a:lnTo>
                  <a:pt x="4281713" y="5191920"/>
                </a:lnTo>
                <a:lnTo>
                  <a:pt x="0" y="519192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129338" y="2473886"/>
            <a:ext cx="1625600" cy="1625600"/>
          </a:xfrm>
          <a:custGeom>
            <a:avLst/>
            <a:gdLst>
              <a:gd name="connsiteX0" fmla="*/ 812800 w 1625600"/>
              <a:gd name="connsiteY0" fmla="*/ 0 h 1625600"/>
              <a:gd name="connsiteX1" fmla="*/ 1625600 w 1625600"/>
              <a:gd name="connsiteY1" fmla="*/ 812800 h 1625600"/>
              <a:gd name="connsiteX2" fmla="*/ 812800 w 1625600"/>
              <a:gd name="connsiteY2" fmla="*/ 1625600 h 1625600"/>
              <a:gd name="connsiteX3" fmla="*/ 0 w 1625600"/>
              <a:gd name="connsiteY3" fmla="*/ 812800 h 1625600"/>
              <a:gd name="connsiteX4" fmla="*/ 812800 w 1625600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600" h="16256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cubicBezTo>
                  <a:pt x="1625600" y="1261697"/>
                  <a:pt x="1261697" y="1625600"/>
                  <a:pt x="812800" y="1625600"/>
                </a:cubicBezTo>
                <a:cubicBezTo>
                  <a:pt x="363903" y="1625600"/>
                  <a:pt x="0" y="1261697"/>
                  <a:pt x="0" y="812800"/>
                </a:cubicBez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898579" y="2473886"/>
            <a:ext cx="1625600" cy="1625600"/>
          </a:xfrm>
          <a:custGeom>
            <a:avLst/>
            <a:gdLst>
              <a:gd name="connsiteX0" fmla="*/ 812800 w 1625600"/>
              <a:gd name="connsiteY0" fmla="*/ 0 h 1625600"/>
              <a:gd name="connsiteX1" fmla="*/ 1625600 w 1625600"/>
              <a:gd name="connsiteY1" fmla="*/ 812800 h 1625600"/>
              <a:gd name="connsiteX2" fmla="*/ 812800 w 1625600"/>
              <a:gd name="connsiteY2" fmla="*/ 1625600 h 1625600"/>
              <a:gd name="connsiteX3" fmla="*/ 0 w 1625600"/>
              <a:gd name="connsiteY3" fmla="*/ 812800 h 1625600"/>
              <a:gd name="connsiteX4" fmla="*/ 812800 w 1625600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600" h="16256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cubicBezTo>
                  <a:pt x="1625600" y="1261697"/>
                  <a:pt x="1261697" y="1625600"/>
                  <a:pt x="812800" y="1625600"/>
                </a:cubicBezTo>
                <a:cubicBezTo>
                  <a:pt x="363903" y="1625600"/>
                  <a:pt x="0" y="1261697"/>
                  <a:pt x="0" y="812800"/>
                </a:cubicBez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6667820" y="2473886"/>
            <a:ext cx="1625600" cy="1625600"/>
          </a:xfrm>
          <a:custGeom>
            <a:avLst/>
            <a:gdLst>
              <a:gd name="connsiteX0" fmla="*/ 812800 w 1625600"/>
              <a:gd name="connsiteY0" fmla="*/ 0 h 1625600"/>
              <a:gd name="connsiteX1" fmla="*/ 1625600 w 1625600"/>
              <a:gd name="connsiteY1" fmla="*/ 812800 h 1625600"/>
              <a:gd name="connsiteX2" fmla="*/ 812800 w 1625600"/>
              <a:gd name="connsiteY2" fmla="*/ 1625600 h 1625600"/>
              <a:gd name="connsiteX3" fmla="*/ 0 w 1625600"/>
              <a:gd name="connsiteY3" fmla="*/ 812800 h 1625600"/>
              <a:gd name="connsiteX4" fmla="*/ 812800 w 1625600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600" h="16256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cubicBezTo>
                  <a:pt x="1625600" y="1261697"/>
                  <a:pt x="1261697" y="1625600"/>
                  <a:pt x="812800" y="1625600"/>
                </a:cubicBezTo>
                <a:cubicBezTo>
                  <a:pt x="363903" y="1625600"/>
                  <a:pt x="0" y="1261697"/>
                  <a:pt x="0" y="812800"/>
                </a:cubicBez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437061" y="2473886"/>
            <a:ext cx="1625600" cy="1625600"/>
          </a:xfrm>
          <a:custGeom>
            <a:avLst/>
            <a:gdLst>
              <a:gd name="connsiteX0" fmla="*/ 812800 w 1625600"/>
              <a:gd name="connsiteY0" fmla="*/ 0 h 1625600"/>
              <a:gd name="connsiteX1" fmla="*/ 1625600 w 1625600"/>
              <a:gd name="connsiteY1" fmla="*/ 812800 h 1625600"/>
              <a:gd name="connsiteX2" fmla="*/ 812800 w 1625600"/>
              <a:gd name="connsiteY2" fmla="*/ 1625600 h 1625600"/>
              <a:gd name="connsiteX3" fmla="*/ 0 w 1625600"/>
              <a:gd name="connsiteY3" fmla="*/ 812800 h 1625600"/>
              <a:gd name="connsiteX4" fmla="*/ 812800 w 1625600"/>
              <a:gd name="connsiteY4" fmla="*/ 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600" h="16256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cubicBezTo>
                  <a:pt x="1625600" y="1261697"/>
                  <a:pt x="1261697" y="1625600"/>
                  <a:pt x="812800" y="1625600"/>
                </a:cubicBezTo>
                <a:cubicBezTo>
                  <a:pt x="363903" y="1625600"/>
                  <a:pt x="0" y="1261697"/>
                  <a:pt x="0" y="812800"/>
                </a:cubicBez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5" grpId="0" animBg="1"/>
      <p:bldP spid="1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333829" y="1"/>
            <a:ext cx="2702030" cy="5152571"/>
          </a:xfrm>
          <a:custGeom>
            <a:avLst/>
            <a:gdLst>
              <a:gd name="connsiteX0" fmla="*/ 0 w 2702030"/>
              <a:gd name="connsiteY0" fmla="*/ 0 h 5152571"/>
              <a:gd name="connsiteX1" fmla="*/ 2702030 w 2702030"/>
              <a:gd name="connsiteY1" fmla="*/ 0 h 5152571"/>
              <a:gd name="connsiteX2" fmla="*/ 2702030 w 2702030"/>
              <a:gd name="connsiteY2" fmla="*/ 5152571 h 5152571"/>
              <a:gd name="connsiteX3" fmla="*/ 0 w 2702030"/>
              <a:gd name="connsiteY3" fmla="*/ 5152571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2030" h="5152571">
                <a:moveTo>
                  <a:pt x="0" y="0"/>
                </a:moveTo>
                <a:lnTo>
                  <a:pt x="2702030" y="0"/>
                </a:lnTo>
                <a:lnTo>
                  <a:pt x="2702030" y="5152571"/>
                </a:lnTo>
                <a:lnTo>
                  <a:pt x="0" y="5152571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9043" y="1705430"/>
            <a:ext cx="2702030" cy="5152571"/>
          </a:xfrm>
          <a:custGeom>
            <a:avLst/>
            <a:gdLst>
              <a:gd name="connsiteX0" fmla="*/ 0 w 2702030"/>
              <a:gd name="connsiteY0" fmla="*/ 0 h 5152571"/>
              <a:gd name="connsiteX1" fmla="*/ 2702030 w 2702030"/>
              <a:gd name="connsiteY1" fmla="*/ 0 h 5152571"/>
              <a:gd name="connsiteX2" fmla="*/ 2702030 w 2702030"/>
              <a:gd name="connsiteY2" fmla="*/ 5152571 h 5152571"/>
              <a:gd name="connsiteX3" fmla="*/ 0 w 2702030"/>
              <a:gd name="connsiteY3" fmla="*/ 5152571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2030" h="5152571">
                <a:moveTo>
                  <a:pt x="0" y="0"/>
                </a:moveTo>
                <a:lnTo>
                  <a:pt x="2702030" y="0"/>
                </a:lnTo>
                <a:lnTo>
                  <a:pt x="2702030" y="5152571"/>
                </a:lnTo>
                <a:lnTo>
                  <a:pt x="0" y="5152571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6224256" y="1"/>
            <a:ext cx="2702030" cy="5152571"/>
          </a:xfrm>
          <a:custGeom>
            <a:avLst/>
            <a:gdLst>
              <a:gd name="connsiteX0" fmla="*/ 0 w 2702030"/>
              <a:gd name="connsiteY0" fmla="*/ 0 h 5152571"/>
              <a:gd name="connsiteX1" fmla="*/ 2702030 w 2702030"/>
              <a:gd name="connsiteY1" fmla="*/ 0 h 5152571"/>
              <a:gd name="connsiteX2" fmla="*/ 2702030 w 2702030"/>
              <a:gd name="connsiteY2" fmla="*/ 5152571 h 5152571"/>
              <a:gd name="connsiteX3" fmla="*/ 0 w 2702030"/>
              <a:gd name="connsiteY3" fmla="*/ 5152571 h 51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2030" h="5152571">
                <a:moveTo>
                  <a:pt x="0" y="0"/>
                </a:moveTo>
                <a:lnTo>
                  <a:pt x="2702030" y="0"/>
                </a:lnTo>
                <a:lnTo>
                  <a:pt x="2702030" y="5152571"/>
                </a:lnTo>
                <a:lnTo>
                  <a:pt x="0" y="5152571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2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16058" y="0"/>
            <a:ext cx="4615543" cy="4902200"/>
          </a:xfrm>
          <a:custGeom>
            <a:avLst/>
            <a:gdLst>
              <a:gd name="connsiteX0" fmla="*/ 0 w 4615543"/>
              <a:gd name="connsiteY0" fmla="*/ 0 h 4902200"/>
              <a:gd name="connsiteX1" fmla="*/ 4615543 w 4615543"/>
              <a:gd name="connsiteY1" fmla="*/ 0 h 4902200"/>
              <a:gd name="connsiteX2" fmla="*/ 4615543 w 4615543"/>
              <a:gd name="connsiteY2" fmla="*/ 4902200 h 4902200"/>
              <a:gd name="connsiteX3" fmla="*/ 0 w 4615543"/>
              <a:gd name="connsiteY3" fmla="*/ 4902200 h 49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5543" h="4902200">
                <a:moveTo>
                  <a:pt x="0" y="0"/>
                </a:moveTo>
                <a:lnTo>
                  <a:pt x="4615543" y="0"/>
                </a:lnTo>
                <a:lnTo>
                  <a:pt x="4615543" y="4902200"/>
                </a:lnTo>
                <a:lnTo>
                  <a:pt x="0" y="4902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" y="1043189"/>
            <a:ext cx="2946400" cy="4771622"/>
          </a:xfrm>
          <a:custGeom>
            <a:avLst/>
            <a:gdLst>
              <a:gd name="connsiteX0" fmla="*/ 0 w 2946400"/>
              <a:gd name="connsiteY0" fmla="*/ 0 h 6858000"/>
              <a:gd name="connsiteX1" fmla="*/ 2946400 w 2946400"/>
              <a:gd name="connsiteY1" fmla="*/ 0 h 6858000"/>
              <a:gd name="connsiteX2" fmla="*/ 2946400 w 2946400"/>
              <a:gd name="connsiteY2" fmla="*/ 6858000 h 6858000"/>
              <a:gd name="connsiteX3" fmla="*/ 0 w 2946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6858000">
                <a:moveTo>
                  <a:pt x="0" y="0"/>
                </a:moveTo>
                <a:lnTo>
                  <a:pt x="2946400" y="0"/>
                </a:lnTo>
                <a:lnTo>
                  <a:pt x="29464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245600" y="1043189"/>
            <a:ext cx="2946400" cy="4771622"/>
          </a:xfrm>
          <a:custGeom>
            <a:avLst/>
            <a:gdLst>
              <a:gd name="connsiteX0" fmla="*/ 0 w 2946400"/>
              <a:gd name="connsiteY0" fmla="*/ 0 h 6858000"/>
              <a:gd name="connsiteX1" fmla="*/ 2946400 w 2946400"/>
              <a:gd name="connsiteY1" fmla="*/ 0 h 6858000"/>
              <a:gd name="connsiteX2" fmla="*/ 2946400 w 2946400"/>
              <a:gd name="connsiteY2" fmla="*/ 6858000 h 6858000"/>
              <a:gd name="connsiteX3" fmla="*/ 0 w 2946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6858000">
                <a:moveTo>
                  <a:pt x="0" y="0"/>
                </a:moveTo>
                <a:lnTo>
                  <a:pt x="2946400" y="0"/>
                </a:lnTo>
                <a:lnTo>
                  <a:pt x="29464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85429" y="0"/>
            <a:ext cx="4259942" cy="6858000"/>
          </a:xfrm>
          <a:custGeom>
            <a:avLst/>
            <a:gdLst>
              <a:gd name="connsiteX0" fmla="*/ 0 w 4259942"/>
              <a:gd name="connsiteY0" fmla="*/ 0 h 6858000"/>
              <a:gd name="connsiteX1" fmla="*/ 4259942 w 4259942"/>
              <a:gd name="connsiteY1" fmla="*/ 0 h 6858000"/>
              <a:gd name="connsiteX2" fmla="*/ 4259942 w 4259942"/>
              <a:gd name="connsiteY2" fmla="*/ 6858000 h 6858000"/>
              <a:gd name="connsiteX3" fmla="*/ 0 w 42599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9942" h="6858000">
                <a:moveTo>
                  <a:pt x="0" y="0"/>
                </a:moveTo>
                <a:lnTo>
                  <a:pt x="4259942" y="0"/>
                </a:lnTo>
                <a:lnTo>
                  <a:pt x="4259942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5325" y="1955800"/>
            <a:ext cx="4615543" cy="4902200"/>
          </a:xfrm>
          <a:custGeom>
            <a:avLst/>
            <a:gdLst>
              <a:gd name="connsiteX0" fmla="*/ 0 w 4615543"/>
              <a:gd name="connsiteY0" fmla="*/ 0 h 4902200"/>
              <a:gd name="connsiteX1" fmla="*/ 4615543 w 4615543"/>
              <a:gd name="connsiteY1" fmla="*/ 0 h 4902200"/>
              <a:gd name="connsiteX2" fmla="*/ 4615543 w 4615543"/>
              <a:gd name="connsiteY2" fmla="*/ 4902200 h 4902200"/>
              <a:gd name="connsiteX3" fmla="*/ 0 w 4615543"/>
              <a:gd name="connsiteY3" fmla="*/ 4902200 h 49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5543" h="4902200">
                <a:moveTo>
                  <a:pt x="0" y="0"/>
                </a:moveTo>
                <a:lnTo>
                  <a:pt x="4615543" y="0"/>
                </a:lnTo>
                <a:lnTo>
                  <a:pt x="4615543" y="4902200"/>
                </a:lnTo>
                <a:lnTo>
                  <a:pt x="0" y="4902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51543" y="489857"/>
            <a:ext cx="2307772" cy="2307772"/>
          </a:xfrm>
          <a:custGeom>
            <a:avLst/>
            <a:gdLst>
              <a:gd name="connsiteX0" fmla="*/ 0 w 2307772"/>
              <a:gd name="connsiteY0" fmla="*/ 0 h 2307772"/>
              <a:gd name="connsiteX1" fmla="*/ 2307772 w 2307772"/>
              <a:gd name="connsiteY1" fmla="*/ 0 h 2307772"/>
              <a:gd name="connsiteX2" fmla="*/ 2307772 w 2307772"/>
              <a:gd name="connsiteY2" fmla="*/ 2307772 h 2307772"/>
              <a:gd name="connsiteX3" fmla="*/ 0 w 2307772"/>
              <a:gd name="connsiteY3" fmla="*/ 2307772 h 2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2" h="2307772">
                <a:moveTo>
                  <a:pt x="0" y="0"/>
                </a:moveTo>
                <a:lnTo>
                  <a:pt x="2307772" y="0"/>
                </a:lnTo>
                <a:lnTo>
                  <a:pt x="2307772" y="2307772"/>
                </a:lnTo>
                <a:lnTo>
                  <a:pt x="0" y="230777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38286" y="489857"/>
            <a:ext cx="2307772" cy="2307772"/>
          </a:xfrm>
          <a:custGeom>
            <a:avLst/>
            <a:gdLst>
              <a:gd name="connsiteX0" fmla="*/ 0 w 2307772"/>
              <a:gd name="connsiteY0" fmla="*/ 0 h 2307772"/>
              <a:gd name="connsiteX1" fmla="*/ 2307772 w 2307772"/>
              <a:gd name="connsiteY1" fmla="*/ 0 h 2307772"/>
              <a:gd name="connsiteX2" fmla="*/ 2307772 w 2307772"/>
              <a:gd name="connsiteY2" fmla="*/ 2307772 h 2307772"/>
              <a:gd name="connsiteX3" fmla="*/ 0 w 2307772"/>
              <a:gd name="connsiteY3" fmla="*/ 2307772 h 2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2" h="2307772">
                <a:moveTo>
                  <a:pt x="0" y="0"/>
                </a:moveTo>
                <a:lnTo>
                  <a:pt x="2307772" y="0"/>
                </a:lnTo>
                <a:lnTo>
                  <a:pt x="2307772" y="2307772"/>
                </a:lnTo>
                <a:lnTo>
                  <a:pt x="0" y="230777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338286" y="3639457"/>
            <a:ext cx="2307772" cy="2307772"/>
          </a:xfrm>
          <a:custGeom>
            <a:avLst/>
            <a:gdLst>
              <a:gd name="connsiteX0" fmla="*/ 0 w 2307772"/>
              <a:gd name="connsiteY0" fmla="*/ 0 h 2307772"/>
              <a:gd name="connsiteX1" fmla="*/ 2307772 w 2307772"/>
              <a:gd name="connsiteY1" fmla="*/ 0 h 2307772"/>
              <a:gd name="connsiteX2" fmla="*/ 2307772 w 2307772"/>
              <a:gd name="connsiteY2" fmla="*/ 2307772 h 2307772"/>
              <a:gd name="connsiteX3" fmla="*/ 0 w 2307772"/>
              <a:gd name="connsiteY3" fmla="*/ 2307772 h 2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2" h="2307772">
                <a:moveTo>
                  <a:pt x="0" y="0"/>
                </a:moveTo>
                <a:lnTo>
                  <a:pt x="2307772" y="0"/>
                </a:lnTo>
                <a:lnTo>
                  <a:pt x="2307772" y="2307772"/>
                </a:lnTo>
                <a:lnTo>
                  <a:pt x="0" y="230777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51543" y="3639457"/>
            <a:ext cx="2307772" cy="2307772"/>
          </a:xfrm>
          <a:custGeom>
            <a:avLst/>
            <a:gdLst>
              <a:gd name="connsiteX0" fmla="*/ 0 w 2307772"/>
              <a:gd name="connsiteY0" fmla="*/ 0 h 2307772"/>
              <a:gd name="connsiteX1" fmla="*/ 2307772 w 2307772"/>
              <a:gd name="connsiteY1" fmla="*/ 0 h 2307772"/>
              <a:gd name="connsiteX2" fmla="*/ 2307772 w 2307772"/>
              <a:gd name="connsiteY2" fmla="*/ 2307772 h 2307772"/>
              <a:gd name="connsiteX3" fmla="*/ 0 w 2307772"/>
              <a:gd name="connsiteY3" fmla="*/ 2307772 h 2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2" h="2307772">
                <a:moveTo>
                  <a:pt x="0" y="0"/>
                </a:moveTo>
                <a:lnTo>
                  <a:pt x="2307772" y="0"/>
                </a:lnTo>
                <a:lnTo>
                  <a:pt x="2307772" y="2307772"/>
                </a:lnTo>
                <a:lnTo>
                  <a:pt x="0" y="230777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5" grpId="0" animBg="1"/>
      <p:bldP spid="1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2837543" cy="2703286"/>
          </a:xfrm>
          <a:custGeom>
            <a:avLst/>
            <a:gdLst>
              <a:gd name="connsiteX0" fmla="*/ 0 w 2837543"/>
              <a:gd name="connsiteY0" fmla="*/ 0 h 2703286"/>
              <a:gd name="connsiteX1" fmla="*/ 2837543 w 2837543"/>
              <a:gd name="connsiteY1" fmla="*/ 0 h 2703286"/>
              <a:gd name="connsiteX2" fmla="*/ 2837543 w 2837543"/>
              <a:gd name="connsiteY2" fmla="*/ 2703286 h 2703286"/>
              <a:gd name="connsiteX3" fmla="*/ 0 w 2837543"/>
              <a:gd name="connsiteY3" fmla="*/ 2703286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543" h="2703286">
                <a:moveTo>
                  <a:pt x="0" y="0"/>
                </a:moveTo>
                <a:lnTo>
                  <a:pt x="2837543" y="0"/>
                </a:lnTo>
                <a:lnTo>
                  <a:pt x="2837543" y="2703286"/>
                </a:lnTo>
                <a:lnTo>
                  <a:pt x="0" y="270328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2837544" y="3429000"/>
            <a:ext cx="2837543" cy="2703286"/>
          </a:xfrm>
          <a:custGeom>
            <a:avLst/>
            <a:gdLst>
              <a:gd name="connsiteX0" fmla="*/ 0 w 2837543"/>
              <a:gd name="connsiteY0" fmla="*/ 0 h 2703286"/>
              <a:gd name="connsiteX1" fmla="*/ 2837543 w 2837543"/>
              <a:gd name="connsiteY1" fmla="*/ 0 h 2703286"/>
              <a:gd name="connsiteX2" fmla="*/ 2837543 w 2837543"/>
              <a:gd name="connsiteY2" fmla="*/ 2703286 h 2703286"/>
              <a:gd name="connsiteX3" fmla="*/ 0 w 2837543"/>
              <a:gd name="connsiteY3" fmla="*/ 2703286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543" h="2703286">
                <a:moveTo>
                  <a:pt x="0" y="0"/>
                </a:moveTo>
                <a:lnTo>
                  <a:pt x="2837543" y="0"/>
                </a:lnTo>
                <a:lnTo>
                  <a:pt x="2837543" y="2703286"/>
                </a:lnTo>
                <a:lnTo>
                  <a:pt x="0" y="270328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675087" y="3429000"/>
            <a:ext cx="2837543" cy="2703286"/>
          </a:xfrm>
          <a:custGeom>
            <a:avLst/>
            <a:gdLst>
              <a:gd name="connsiteX0" fmla="*/ 0 w 2837543"/>
              <a:gd name="connsiteY0" fmla="*/ 0 h 2703286"/>
              <a:gd name="connsiteX1" fmla="*/ 2837543 w 2837543"/>
              <a:gd name="connsiteY1" fmla="*/ 0 h 2703286"/>
              <a:gd name="connsiteX2" fmla="*/ 2837543 w 2837543"/>
              <a:gd name="connsiteY2" fmla="*/ 2703286 h 2703286"/>
              <a:gd name="connsiteX3" fmla="*/ 0 w 2837543"/>
              <a:gd name="connsiteY3" fmla="*/ 2703286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543" h="2703286">
                <a:moveTo>
                  <a:pt x="0" y="0"/>
                </a:moveTo>
                <a:lnTo>
                  <a:pt x="2837543" y="0"/>
                </a:lnTo>
                <a:lnTo>
                  <a:pt x="2837543" y="2703286"/>
                </a:lnTo>
                <a:lnTo>
                  <a:pt x="0" y="270328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512629" y="3429000"/>
            <a:ext cx="2837543" cy="2703286"/>
          </a:xfrm>
          <a:custGeom>
            <a:avLst/>
            <a:gdLst>
              <a:gd name="connsiteX0" fmla="*/ 0 w 2837543"/>
              <a:gd name="connsiteY0" fmla="*/ 0 h 2703286"/>
              <a:gd name="connsiteX1" fmla="*/ 2837543 w 2837543"/>
              <a:gd name="connsiteY1" fmla="*/ 0 h 2703286"/>
              <a:gd name="connsiteX2" fmla="*/ 2837543 w 2837543"/>
              <a:gd name="connsiteY2" fmla="*/ 2703286 h 2703286"/>
              <a:gd name="connsiteX3" fmla="*/ 0 w 2837543"/>
              <a:gd name="connsiteY3" fmla="*/ 2703286 h 270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543" h="2703286">
                <a:moveTo>
                  <a:pt x="0" y="0"/>
                </a:moveTo>
                <a:lnTo>
                  <a:pt x="2837543" y="0"/>
                </a:lnTo>
                <a:lnTo>
                  <a:pt x="2837543" y="2703286"/>
                </a:lnTo>
                <a:lnTo>
                  <a:pt x="0" y="270328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5" grpId="0" animBg="1"/>
      <p:bldP spid="1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PC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PC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PC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PC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843575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CD1D4"/>
                </a:solidFill>
              </a:rPr>
              <a:t>61536760</a:t>
            </a:r>
            <a:endParaRPr lang="zh-CN" altLang="en-US" dirty="0">
              <a:solidFill>
                <a:srgbClr val="CCD1D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401932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414124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  <a:endParaRPr lang="en-US" altLang="zh-CN" sz="800" b="0" i="0" u="none" strike="noStrike" kern="1200" dirty="0">
              <a:solidFill>
                <a:srgbClr val="E6E6E6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6" name="Rectangle 26"/>
          <p:cNvSpPr/>
          <p:nvPr userDrawn="1"/>
        </p:nvSpPr>
        <p:spPr>
          <a:xfrm>
            <a:off x="3631293" y="475908"/>
            <a:ext cx="49294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章节标题概要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ectangle 27"/>
          <p:cNvSpPr/>
          <p:nvPr userDrawn="1"/>
        </p:nvSpPr>
        <p:spPr>
          <a:xfrm rot="5400000">
            <a:off x="5707857" y="-53635"/>
            <a:ext cx="776286" cy="159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themeOverride" Target="../theme/themeOverride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983" b="2189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7" name="Freeform 14"/>
          <p:cNvSpPr/>
          <p:nvPr/>
        </p:nvSpPr>
        <p:spPr>
          <a:xfrm>
            <a:off x="1375788" y="1017639"/>
            <a:ext cx="9440424" cy="4822722"/>
          </a:xfrm>
          <a:custGeom>
            <a:avLst/>
            <a:gdLst>
              <a:gd name="connsiteX0" fmla="*/ 0 w 10308868"/>
              <a:gd name="connsiteY0" fmla="*/ 3751170 h 5266373"/>
              <a:gd name="connsiteX1" fmla="*/ 117684 w 10308868"/>
              <a:gd name="connsiteY1" fmla="*/ 3751170 h 5266373"/>
              <a:gd name="connsiteX2" fmla="*/ 117684 w 10308868"/>
              <a:gd name="connsiteY2" fmla="*/ 5154639 h 5266373"/>
              <a:gd name="connsiteX3" fmla="*/ 10191182 w 10308868"/>
              <a:gd name="connsiteY3" fmla="*/ 5154639 h 5266373"/>
              <a:gd name="connsiteX4" fmla="*/ 10191182 w 10308868"/>
              <a:gd name="connsiteY4" fmla="*/ 3751170 h 5266373"/>
              <a:gd name="connsiteX5" fmla="*/ 10308868 w 10308868"/>
              <a:gd name="connsiteY5" fmla="*/ 3751170 h 5266373"/>
              <a:gd name="connsiteX6" fmla="*/ 10308868 w 10308868"/>
              <a:gd name="connsiteY6" fmla="*/ 5266373 h 5266373"/>
              <a:gd name="connsiteX7" fmla="*/ 0 w 10308868"/>
              <a:gd name="connsiteY7" fmla="*/ 5266373 h 5266373"/>
              <a:gd name="connsiteX8" fmla="*/ 0 w 10308868"/>
              <a:gd name="connsiteY8" fmla="*/ 0 h 5266373"/>
              <a:gd name="connsiteX9" fmla="*/ 10308868 w 10308868"/>
              <a:gd name="connsiteY9" fmla="*/ 0 h 5266373"/>
              <a:gd name="connsiteX10" fmla="*/ 10308868 w 10308868"/>
              <a:gd name="connsiteY10" fmla="*/ 1515201 h 5266373"/>
              <a:gd name="connsiteX11" fmla="*/ 10191182 w 10308868"/>
              <a:gd name="connsiteY11" fmla="*/ 1515201 h 5266373"/>
              <a:gd name="connsiteX12" fmla="*/ 10191182 w 10308868"/>
              <a:gd name="connsiteY12" fmla="*/ 111734 h 5266373"/>
              <a:gd name="connsiteX13" fmla="*/ 117684 w 10308868"/>
              <a:gd name="connsiteY13" fmla="*/ 111734 h 5266373"/>
              <a:gd name="connsiteX14" fmla="*/ 117684 w 10308868"/>
              <a:gd name="connsiteY14" fmla="*/ 1515201 h 5266373"/>
              <a:gd name="connsiteX15" fmla="*/ 0 w 10308868"/>
              <a:gd name="connsiteY15" fmla="*/ 1515201 h 526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308868" h="5266373">
                <a:moveTo>
                  <a:pt x="0" y="3751170"/>
                </a:moveTo>
                <a:lnTo>
                  <a:pt x="117684" y="3751170"/>
                </a:lnTo>
                <a:lnTo>
                  <a:pt x="117684" y="5154639"/>
                </a:lnTo>
                <a:lnTo>
                  <a:pt x="10191182" y="5154639"/>
                </a:lnTo>
                <a:lnTo>
                  <a:pt x="10191182" y="3751170"/>
                </a:lnTo>
                <a:lnTo>
                  <a:pt x="10308868" y="3751170"/>
                </a:lnTo>
                <a:lnTo>
                  <a:pt x="10308868" y="5266373"/>
                </a:lnTo>
                <a:lnTo>
                  <a:pt x="0" y="5266373"/>
                </a:lnTo>
                <a:close/>
                <a:moveTo>
                  <a:pt x="0" y="0"/>
                </a:moveTo>
                <a:lnTo>
                  <a:pt x="10308868" y="0"/>
                </a:lnTo>
                <a:lnTo>
                  <a:pt x="10308868" y="1515201"/>
                </a:lnTo>
                <a:lnTo>
                  <a:pt x="10191182" y="1515201"/>
                </a:lnTo>
                <a:lnTo>
                  <a:pt x="10191182" y="111734"/>
                </a:lnTo>
                <a:lnTo>
                  <a:pt x="117684" y="111734"/>
                </a:lnTo>
                <a:lnTo>
                  <a:pt x="117684" y="1515201"/>
                </a:lnTo>
                <a:lnTo>
                  <a:pt x="0" y="1515201"/>
                </a:lnTo>
                <a:close/>
              </a:path>
            </a:pathLst>
          </a:cu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71939" y="1837937"/>
            <a:ext cx="11720195" cy="3182909"/>
            <a:chOff x="1081582" y="1957543"/>
            <a:chExt cx="11720195" cy="3182909"/>
          </a:xfrm>
        </p:grpSpPr>
        <p:sp>
          <p:nvSpPr>
            <p:cNvPr id="37" name="TextBox 7"/>
            <p:cNvSpPr txBox="1"/>
            <p:nvPr/>
          </p:nvSpPr>
          <p:spPr>
            <a:xfrm>
              <a:off x="1081582" y="1957543"/>
              <a:ext cx="11720195" cy="2122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Tourist attraction recommendation system</a:t>
              </a:r>
              <a:endParaRPr lang="en-US" altLang="zh-CN" sz="6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158908" y="3873974"/>
              <a:ext cx="0" cy="518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3110908" y="4680077"/>
              <a:ext cx="6096000" cy="4603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Reporter</a:t>
              </a:r>
              <a:r>
                <a:rPr lang="zh-CN" sz="2400" dirty="0">
                  <a:solidFill>
                    <a:schemeClr val="bg1"/>
                  </a:solidFill>
                </a:rPr>
                <a:t>：</a:t>
              </a:r>
              <a:r>
                <a:rPr lang="en-US" altLang="zh-CN" sz="2400" dirty="0">
                  <a:solidFill>
                    <a:schemeClr val="bg1"/>
                  </a:solidFill>
                </a:rPr>
                <a:t>Lin J</a:t>
              </a:r>
              <a:r>
                <a:rPr lang="en-US" altLang="zh-CN" sz="2400" dirty="0">
                  <a:solidFill>
                    <a:schemeClr val="bg1"/>
                  </a:solidFill>
                </a:rPr>
                <a:t>ing</a:t>
              </a:r>
              <a:endParaRPr lang="en-US" altLang="zh-CN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689100" y="1295400"/>
            <a:ext cx="1270000" cy="850900"/>
          </a:xfrm>
          <a:custGeom>
            <a:avLst/>
            <a:gdLst>
              <a:gd name="connsiteX0" fmla="*/ 0 w 1270000"/>
              <a:gd name="connsiteY0" fmla="*/ 0 h 850900"/>
              <a:gd name="connsiteX1" fmla="*/ 1270000 w 1270000"/>
              <a:gd name="connsiteY1" fmla="*/ 0 h 850900"/>
              <a:gd name="connsiteX2" fmla="*/ 1270000 w 1270000"/>
              <a:gd name="connsiteY2" fmla="*/ 850900 h 850900"/>
              <a:gd name="connsiteX3" fmla="*/ 0 w 1270000"/>
              <a:gd name="connsiteY3" fmla="*/ 850900 h 850900"/>
              <a:gd name="connsiteX4" fmla="*/ 0 w 1270000"/>
              <a:gd name="connsiteY4" fmla="*/ 0 h 850900"/>
              <a:gd name="connsiteX0-1" fmla="*/ 1270000 w 1361440"/>
              <a:gd name="connsiteY0-2" fmla="*/ 850900 h 942340"/>
              <a:gd name="connsiteX1-3" fmla="*/ 0 w 1361440"/>
              <a:gd name="connsiteY1-4" fmla="*/ 850900 h 942340"/>
              <a:gd name="connsiteX2-5" fmla="*/ 0 w 1361440"/>
              <a:gd name="connsiteY2-6" fmla="*/ 0 h 942340"/>
              <a:gd name="connsiteX3-7" fmla="*/ 1270000 w 1361440"/>
              <a:gd name="connsiteY3-8" fmla="*/ 0 h 942340"/>
              <a:gd name="connsiteX4-9" fmla="*/ 1361440 w 1361440"/>
              <a:gd name="connsiteY4-10" fmla="*/ 942340 h 942340"/>
              <a:gd name="connsiteX0-11" fmla="*/ 1270000 w 1270000"/>
              <a:gd name="connsiteY0-12" fmla="*/ 850900 h 850900"/>
              <a:gd name="connsiteX1-13" fmla="*/ 0 w 1270000"/>
              <a:gd name="connsiteY1-14" fmla="*/ 850900 h 850900"/>
              <a:gd name="connsiteX2-15" fmla="*/ 0 w 1270000"/>
              <a:gd name="connsiteY2-16" fmla="*/ 0 h 850900"/>
              <a:gd name="connsiteX3-17" fmla="*/ 1270000 w 1270000"/>
              <a:gd name="connsiteY3-18" fmla="*/ 0 h 850900"/>
              <a:gd name="connsiteX0-19" fmla="*/ 0 w 1270000"/>
              <a:gd name="connsiteY0-20" fmla="*/ 850900 h 850900"/>
              <a:gd name="connsiteX1-21" fmla="*/ 0 w 1270000"/>
              <a:gd name="connsiteY1-22" fmla="*/ 0 h 850900"/>
              <a:gd name="connsiteX2-23" fmla="*/ 1270000 w 1270000"/>
              <a:gd name="connsiteY2-24" fmla="*/ 0 h 850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70000" h="850900">
                <a:moveTo>
                  <a:pt x="0" y="850900"/>
                </a:moveTo>
                <a:lnTo>
                  <a:pt x="0" y="0"/>
                </a:lnTo>
                <a:lnTo>
                  <a:pt x="1270000" y="0"/>
                </a:lnTo>
              </a:path>
            </a:pathLst>
          </a:custGeom>
          <a:noFill/>
          <a:ln>
            <a:solidFill>
              <a:schemeClr val="bg1"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矩形 37"/>
          <p:cNvSpPr/>
          <p:nvPr/>
        </p:nvSpPr>
        <p:spPr>
          <a:xfrm flipH="1" flipV="1">
            <a:off x="9245600" y="4662269"/>
            <a:ext cx="1270000" cy="850900"/>
          </a:xfrm>
          <a:custGeom>
            <a:avLst/>
            <a:gdLst>
              <a:gd name="connsiteX0" fmla="*/ 0 w 1270000"/>
              <a:gd name="connsiteY0" fmla="*/ 0 h 850900"/>
              <a:gd name="connsiteX1" fmla="*/ 1270000 w 1270000"/>
              <a:gd name="connsiteY1" fmla="*/ 0 h 850900"/>
              <a:gd name="connsiteX2" fmla="*/ 1270000 w 1270000"/>
              <a:gd name="connsiteY2" fmla="*/ 850900 h 850900"/>
              <a:gd name="connsiteX3" fmla="*/ 0 w 1270000"/>
              <a:gd name="connsiteY3" fmla="*/ 850900 h 850900"/>
              <a:gd name="connsiteX4" fmla="*/ 0 w 1270000"/>
              <a:gd name="connsiteY4" fmla="*/ 0 h 850900"/>
              <a:gd name="connsiteX0-1" fmla="*/ 1270000 w 1361440"/>
              <a:gd name="connsiteY0-2" fmla="*/ 850900 h 942340"/>
              <a:gd name="connsiteX1-3" fmla="*/ 0 w 1361440"/>
              <a:gd name="connsiteY1-4" fmla="*/ 850900 h 942340"/>
              <a:gd name="connsiteX2-5" fmla="*/ 0 w 1361440"/>
              <a:gd name="connsiteY2-6" fmla="*/ 0 h 942340"/>
              <a:gd name="connsiteX3-7" fmla="*/ 1270000 w 1361440"/>
              <a:gd name="connsiteY3-8" fmla="*/ 0 h 942340"/>
              <a:gd name="connsiteX4-9" fmla="*/ 1361440 w 1361440"/>
              <a:gd name="connsiteY4-10" fmla="*/ 942340 h 942340"/>
              <a:gd name="connsiteX0-11" fmla="*/ 1270000 w 1270000"/>
              <a:gd name="connsiteY0-12" fmla="*/ 850900 h 850900"/>
              <a:gd name="connsiteX1-13" fmla="*/ 0 w 1270000"/>
              <a:gd name="connsiteY1-14" fmla="*/ 850900 h 850900"/>
              <a:gd name="connsiteX2-15" fmla="*/ 0 w 1270000"/>
              <a:gd name="connsiteY2-16" fmla="*/ 0 h 850900"/>
              <a:gd name="connsiteX3-17" fmla="*/ 1270000 w 1270000"/>
              <a:gd name="connsiteY3-18" fmla="*/ 0 h 850900"/>
              <a:gd name="connsiteX0-19" fmla="*/ 0 w 1270000"/>
              <a:gd name="connsiteY0-20" fmla="*/ 850900 h 850900"/>
              <a:gd name="connsiteX1-21" fmla="*/ 0 w 1270000"/>
              <a:gd name="connsiteY1-22" fmla="*/ 0 h 850900"/>
              <a:gd name="connsiteX2-23" fmla="*/ 1270000 w 1270000"/>
              <a:gd name="connsiteY2-24" fmla="*/ 0 h 850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70000" h="850900">
                <a:moveTo>
                  <a:pt x="0" y="850900"/>
                </a:moveTo>
                <a:lnTo>
                  <a:pt x="0" y="0"/>
                </a:lnTo>
                <a:lnTo>
                  <a:pt x="1270000" y="0"/>
                </a:lnTo>
              </a:path>
            </a:pathLst>
          </a:custGeom>
          <a:noFill/>
          <a:ln>
            <a:solidFill>
              <a:schemeClr val="bg1"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8" grpId="0" animBg="1"/>
      <p:bldP spid="6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3806" t="-542" r="13047" b="-452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0" y="589302"/>
            <a:ext cx="2025650" cy="159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rcRect l="10201" t="9926" r="9645" b="10000"/>
          <a:stretch>
            <a:fillRect/>
          </a:stretch>
        </p:blipFill>
        <p:spPr>
          <a:xfrm>
            <a:off x="10969625" y="151130"/>
            <a:ext cx="1146175" cy="103632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旧详情页"/>
          <p:cNvPicPr>
            <a:picLocks noChangeAspect="1"/>
          </p:cNvPicPr>
          <p:nvPr/>
        </p:nvPicPr>
        <p:blipFill>
          <a:blip r:embed="rId1"/>
          <a:srcRect t="11382" r="1516" b="480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3657600" y="5876472"/>
            <a:ext cx="8534400" cy="981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3657599" y="0"/>
            <a:ext cx="8534397" cy="97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r="11866"/>
          <a:stretch>
            <a:fillRect/>
          </a:stretch>
        </p:blipFill>
        <p:spPr/>
      </p:pic>
      <p:sp>
        <p:nvSpPr>
          <p:cNvPr id="8" name="文本框矩形8435759"/>
          <p:cNvSpPr txBox="1"/>
          <p:nvPr/>
        </p:nvSpPr>
        <p:spPr>
          <a:xfrm>
            <a:off x="7032002" y="2009466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  <a:sym typeface="思源黑体" panose="020B0400000000000000" pitchFamily="34" charset="-122"/>
              </a:rPr>
              <a:t>04</a:t>
            </a:r>
            <a:endParaRPr lang="zh-CN" altLang="en-US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矩形8435759"/>
          <p:cNvSpPr/>
          <p:nvPr/>
        </p:nvSpPr>
        <p:spPr>
          <a:xfrm>
            <a:off x="6916484" y="3844166"/>
            <a:ext cx="322087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How do we run it?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6881693" y="3167205"/>
            <a:ext cx="2468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O</a:t>
            </a: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perating</a:t>
            </a:r>
            <a:endParaRPr lang="en-US" altLang="zh-CN" sz="40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" y="1270"/>
            <a:ext cx="6299199" cy="10420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4" r="35374"/>
          <a:stretch>
            <a:fillRect/>
          </a:stretch>
        </p:blipFill>
        <p:spPr>
          <a:xfrm>
            <a:off x="1" y="1043189"/>
            <a:ext cx="2946400" cy="4771622"/>
          </a:xfrm>
          <a:custGeom>
            <a:avLst/>
            <a:gdLst>
              <a:gd name="connsiteX0" fmla="*/ 0 w 2946400"/>
              <a:gd name="connsiteY0" fmla="*/ 0 h 6858000"/>
              <a:gd name="connsiteX1" fmla="*/ 2946400 w 2946400"/>
              <a:gd name="connsiteY1" fmla="*/ 0 h 6858000"/>
              <a:gd name="connsiteX2" fmla="*/ 2946400 w 2946400"/>
              <a:gd name="connsiteY2" fmla="*/ 6858000 h 6858000"/>
              <a:gd name="connsiteX3" fmla="*/ 0 w 2946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400" h="6858000">
                <a:moveTo>
                  <a:pt x="0" y="0"/>
                </a:moveTo>
                <a:lnTo>
                  <a:pt x="2946400" y="0"/>
                </a:lnTo>
                <a:lnTo>
                  <a:pt x="29464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4" name="Rectangle 63"/>
          <p:cNvSpPr/>
          <p:nvPr/>
        </p:nvSpPr>
        <p:spPr>
          <a:xfrm>
            <a:off x="1" y="5814811"/>
            <a:ext cx="6299199" cy="1042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946400" y="1757045"/>
            <a:ext cx="2723515" cy="3222516"/>
            <a:chOff x="1090185" y="1843391"/>
            <a:chExt cx="1512056" cy="1755488"/>
          </a:xfrm>
        </p:grpSpPr>
        <p:grpSp>
          <p:nvGrpSpPr>
            <p:cNvPr id="3" name="Group 2"/>
            <p:cNvGrpSpPr/>
            <p:nvPr/>
          </p:nvGrpSpPr>
          <p:grpSpPr>
            <a:xfrm>
              <a:off x="1454329" y="1843391"/>
              <a:ext cx="783771" cy="783771"/>
              <a:chOff x="1458385" y="4029527"/>
              <a:chExt cx="783771" cy="78377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458385" y="4029527"/>
                <a:ext cx="783771" cy="783771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Shape 2525"/>
              <p:cNvSpPr/>
              <p:nvPr/>
            </p:nvSpPr>
            <p:spPr>
              <a:xfrm>
                <a:off x="1696383" y="4267527"/>
                <a:ext cx="307777" cy="307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91" y="17673"/>
                    </a:moveTo>
                    <a:cubicBezTo>
                      <a:pt x="11562" y="17673"/>
                      <a:pt x="11782" y="17453"/>
                      <a:pt x="11782" y="17182"/>
                    </a:cubicBezTo>
                    <a:cubicBezTo>
                      <a:pt x="11782" y="16911"/>
                      <a:pt x="11562" y="16691"/>
                      <a:pt x="11291" y="16691"/>
                    </a:cubicBezTo>
                    <a:cubicBezTo>
                      <a:pt x="11020" y="16691"/>
                      <a:pt x="10800" y="16911"/>
                      <a:pt x="10800" y="17182"/>
                    </a:cubicBezTo>
                    <a:cubicBezTo>
                      <a:pt x="10800" y="17453"/>
                      <a:pt x="11020" y="17673"/>
                      <a:pt x="11291" y="17673"/>
                    </a:cubicBezTo>
                    <a:moveTo>
                      <a:pt x="17673" y="18655"/>
                    </a:moveTo>
                    <a:lnTo>
                      <a:pt x="13745" y="18655"/>
                    </a:lnTo>
                    <a:lnTo>
                      <a:pt x="13745" y="12273"/>
                    </a:lnTo>
                    <a:cubicBezTo>
                      <a:pt x="13745" y="12002"/>
                      <a:pt x="13525" y="11782"/>
                      <a:pt x="13255" y="11782"/>
                    </a:cubicBezTo>
                    <a:lnTo>
                      <a:pt x="8345" y="11782"/>
                    </a:lnTo>
                    <a:cubicBezTo>
                      <a:pt x="8075" y="11782"/>
                      <a:pt x="7855" y="12002"/>
                      <a:pt x="7855" y="12273"/>
                    </a:cubicBezTo>
                    <a:lnTo>
                      <a:pt x="7855" y="18655"/>
                    </a:lnTo>
                    <a:lnTo>
                      <a:pt x="3927" y="18655"/>
                    </a:lnTo>
                    <a:lnTo>
                      <a:pt x="3927" y="8058"/>
                    </a:lnTo>
                    <a:lnTo>
                      <a:pt x="10800" y="1185"/>
                    </a:lnTo>
                    <a:lnTo>
                      <a:pt x="17673" y="8058"/>
                    </a:lnTo>
                    <a:cubicBezTo>
                      <a:pt x="17673" y="8058"/>
                      <a:pt x="17673" y="18655"/>
                      <a:pt x="17673" y="18655"/>
                    </a:cubicBezTo>
                    <a:close/>
                    <a:moveTo>
                      <a:pt x="17673" y="20618"/>
                    </a:moveTo>
                    <a:lnTo>
                      <a:pt x="13745" y="20618"/>
                    </a:lnTo>
                    <a:lnTo>
                      <a:pt x="13745" y="19636"/>
                    </a:lnTo>
                    <a:lnTo>
                      <a:pt x="17673" y="19636"/>
                    </a:lnTo>
                    <a:cubicBezTo>
                      <a:pt x="17673" y="19636"/>
                      <a:pt x="17673" y="20618"/>
                      <a:pt x="17673" y="20618"/>
                    </a:cubicBezTo>
                    <a:close/>
                    <a:moveTo>
                      <a:pt x="12764" y="20618"/>
                    </a:moveTo>
                    <a:lnTo>
                      <a:pt x="8836" y="20618"/>
                    </a:lnTo>
                    <a:lnTo>
                      <a:pt x="8836" y="12764"/>
                    </a:lnTo>
                    <a:lnTo>
                      <a:pt x="12764" y="12764"/>
                    </a:lnTo>
                    <a:cubicBezTo>
                      <a:pt x="12764" y="12764"/>
                      <a:pt x="12764" y="20618"/>
                      <a:pt x="12764" y="20618"/>
                    </a:cubicBezTo>
                    <a:close/>
                    <a:moveTo>
                      <a:pt x="7855" y="20618"/>
                    </a:moveTo>
                    <a:lnTo>
                      <a:pt x="3927" y="20618"/>
                    </a:lnTo>
                    <a:lnTo>
                      <a:pt x="3927" y="19636"/>
                    </a:lnTo>
                    <a:lnTo>
                      <a:pt x="7855" y="19636"/>
                    </a:lnTo>
                    <a:cubicBezTo>
                      <a:pt x="7855" y="19636"/>
                      <a:pt x="7855" y="20618"/>
                      <a:pt x="7855" y="20618"/>
                    </a:cubicBezTo>
                    <a:close/>
                    <a:moveTo>
                      <a:pt x="14727" y="1964"/>
                    </a:moveTo>
                    <a:lnTo>
                      <a:pt x="16691" y="1964"/>
                    </a:lnTo>
                    <a:lnTo>
                      <a:pt x="16691" y="5688"/>
                    </a:lnTo>
                    <a:lnTo>
                      <a:pt x="14727" y="3724"/>
                    </a:lnTo>
                    <a:cubicBezTo>
                      <a:pt x="14727" y="3724"/>
                      <a:pt x="14727" y="1964"/>
                      <a:pt x="14727" y="1964"/>
                    </a:cubicBezTo>
                    <a:close/>
                    <a:moveTo>
                      <a:pt x="21456" y="10453"/>
                    </a:moveTo>
                    <a:lnTo>
                      <a:pt x="17673" y="6670"/>
                    </a:lnTo>
                    <a:lnTo>
                      <a:pt x="17673" y="1473"/>
                    </a:lnTo>
                    <a:cubicBezTo>
                      <a:pt x="17673" y="1202"/>
                      <a:pt x="17453" y="982"/>
                      <a:pt x="17182" y="982"/>
                    </a:cubicBezTo>
                    <a:lnTo>
                      <a:pt x="14236" y="982"/>
                    </a:lnTo>
                    <a:cubicBezTo>
                      <a:pt x="13966" y="982"/>
                      <a:pt x="13745" y="1202"/>
                      <a:pt x="13745" y="1473"/>
                    </a:cubicBezTo>
                    <a:lnTo>
                      <a:pt x="13745" y="2742"/>
                    </a:lnTo>
                    <a:lnTo>
                      <a:pt x="11147" y="144"/>
                    </a:lnTo>
                    <a:cubicBezTo>
                      <a:pt x="11058" y="55"/>
                      <a:pt x="10935" y="0"/>
                      <a:pt x="10800" y="0"/>
                    </a:cubicBezTo>
                    <a:cubicBezTo>
                      <a:pt x="10665" y="0"/>
                      <a:pt x="10542" y="55"/>
                      <a:pt x="10453" y="144"/>
                    </a:cubicBezTo>
                    <a:lnTo>
                      <a:pt x="144" y="10453"/>
                    </a:lnTo>
                    <a:cubicBezTo>
                      <a:pt x="55" y="10542"/>
                      <a:pt x="0" y="10665"/>
                      <a:pt x="0" y="10800"/>
                    </a:cubicBezTo>
                    <a:cubicBezTo>
                      <a:pt x="0" y="11072"/>
                      <a:pt x="220" y="11291"/>
                      <a:pt x="491" y="11291"/>
                    </a:cubicBezTo>
                    <a:cubicBezTo>
                      <a:pt x="626" y="11291"/>
                      <a:pt x="749" y="11236"/>
                      <a:pt x="838" y="11147"/>
                    </a:cubicBezTo>
                    <a:lnTo>
                      <a:pt x="2945" y="9040"/>
                    </a:lnTo>
                    <a:lnTo>
                      <a:pt x="2945" y="21109"/>
                    </a:lnTo>
                    <a:cubicBezTo>
                      <a:pt x="2945" y="21381"/>
                      <a:pt x="3166" y="21600"/>
                      <a:pt x="3436" y="21600"/>
                    </a:cubicBezTo>
                    <a:lnTo>
                      <a:pt x="18164" y="21600"/>
                    </a:lnTo>
                    <a:cubicBezTo>
                      <a:pt x="18434" y="21600"/>
                      <a:pt x="18655" y="21381"/>
                      <a:pt x="18655" y="21109"/>
                    </a:cubicBezTo>
                    <a:lnTo>
                      <a:pt x="18655" y="9040"/>
                    </a:lnTo>
                    <a:lnTo>
                      <a:pt x="20762" y="11147"/>
                    </a:lnTo>
                    <a:cubicBezTo>
                      <a:pt x="20851" y="11236"/>
                      <a:pt x="20974" y="11291"/>
                      <a:pt x="21109" y="11291"/>
                    </a:cubicBezTo>
                    <a:cubicBezTo>
                      <a:pt x="21380" y="11291"/>
                      <a:pt x="21600" y="11072"/>
                      <a:pt x="21600" y="10800"/>
                    </a:cubicBezTo>
                    <a:cubicBezTo>
                      <a:pt x="21600" y="10665"/>
                      <a:pt x="21545" y="10542"/>
                      <a:pt x="21456" y="10453"/>
                    </a:cubicBezTo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200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90185" y="3012544"/>
              <a:ext cx="1512056" cy="58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Data-driven operations</a:t>
              </a:r>
              <a:endPara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ECB019B1-382A-4266-B25C-5B523AA43C14-1" descr="C:/Users/53013/AppData/Local/Temp/wpp.ljLlXQ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60" y="-312102"/>
            <a:ext cx="8120380" cy="6126480"/>
          </a:xfrm>
          <a:prstGeom prst="rect">
            <a:avLst/>
          </a:prstGeom>
        </p:spPr>
      </p:pic>
      <p:sp>
        <p:nvSpPr>
          <p:cNvPr id="4" name="Rectangle 7"/>
          <p:cNvSpPr/>
          <p:nvPr/>
        </p:nvSpPr>
        <p:spPr>
          <a:xfrm>
            <a:off x="6759575" y="5814695"/>
            <a:ext cx="475678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用数据来说话、通过数据来驱动业务增长</a:t>
            </a:r>
            <a:endParaRPr lang="zh-CN" altLang="en-US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3657600" y="5876472"/>
            <a:ext cx="8534400" cy="981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3657599" y="0"/>
            <a:ext cx="8534397" cy="97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r="11866"/>
          <a:stretch>
            <a:fillRect/>
          </a:stretch>
        </p:blipFill>
        <p:spPr/>
      </p:pic>
      <p:sp>
        <p:nvSpPr>
          <p:cNvPr id="8" name="文本框矩形8435759"/>
          <p:cNvSpPr txBox="1"/>
          <p:nvPr/>
        </p:nvSpPr>
        <p:spPr>
          <a:xfrm>
            <a:off x="7032002" y="2009466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  <a:sym typeface="思源黑体" panose="020B0400000000000000" pitchFamily="34" charset="-122"/>
              </a:rPr>
              <a:t>05</a:t>
            </a:r>
            <a:endParaRPr lang="zh-CN" altLang="en-US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矩形8435759"/>
          <p:cNvSpPr/>
          <p:nvPr/>
        </p:nvSpPr>
        <p:spPr>
          <a:xfrm>
            <a:off x="6916484" y="3844166"/>
            <a:ext cx="322087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Commercial Value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6874708" y="3136090"/>
            <a:ext cx="3738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Business V</a:t>
            </a: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alue</a:t>
            </a:r>
            <a:endParaRPr lang="en-US" altLang="zh-CN" sz="40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924925" y="2907030"/>
            <a:ext cx="2406650" cy="461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cs typeface="+mn-ea"/>
                <a:sym typeface="+mn-lt"/>
              </a:rPr>
              <a:t>‘loved’Route</a:t>
            </a:r>
            <a:endParaRPr lang="en-US" altLang="zh-CN" sz="2400" b="1" dirty="0"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120" y="2608580"/>
            <a:ext cx="2397760" cy="421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cs typeface="+mn-ea"/>
                <a:sym typeface="+mn-lt"/>
              </a:rPr>
              <a:t>Find </a:t>
            </a:r>
            <a:r>
              <a:rPr lang="en-US" altLang="zh-CN" sz="2400" b="1" dirty="0">
                <a:cs typeface="+mn-ea"/>
                <a:sym typeface="+mn-lt"/>
              </a:rPr>
              <a:t>partner</a:t>
            </a:r>
            <a:endParaRPr lang="en-US" altLang="zh-CN" sz="2400" b="1" dirty="0">
              <a:cs typeface="+mn-ea"/>
              <a:sym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3380" y="5948045"/>
            <a:ext cx="2888615" cy="421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cs typeface="+mn-ea"/>
                <a:sym typeface="+mn-lt"/>
              </a:rPr>
              <a:t>work with </a:t>
            </a:r>
            <a:r>
              <a:rPr lang="en-US" altLang="zh-CN" sz="2400" b="1" dirty="0">
                <a:cs typeface="+mn-ea"/>
                <a:sym typeface="+mn-lt"/>
              </a:rPr>
              <a:t>hotels</a:t>
            </a:r>
            <a:endParaRPr lang="en-US" altLang="zh-CN" sz="2400" b="1" dirty="0">
              <a:cs typeface="+mn-ea"/>
              <a:sym typeface="+mn-lt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" b="4692"/>
          <a:stretch>
            <a:fillRect/>
          </a:stretch>
        </p:blipFill>
        <p:spPr>
          <a:xfrm>
            <a:off x="452755" y="300990"/>
            <a:ext cx="2397125" cy="2307590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8" r="18328"/>
          <a:stretch>
            <a:fillRect/>
          </a:stretch>
        </p:blipFill>
        <p:spPr>
          <a:xfrm>
            <a:off x="8924925" y="599440"/>
            <a:ext cx="2406650" cy="2307590"/>
          </a:xfrm>
        </p:spPr>
      </p:pic>
      <p:pic>
        <p:nvPicPr>
          <p:cNvPr id="16" name="图片占位符 1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16652"/>
          <a:stretch>
            <a:fillRect/>
          </a:stretch>
        </p:blipFill>
        <p:spPr>
          <a:xfrm>
            <a:off x="4444365" y="3640455"/>
            <a:ext cx="2406015" cy="2307590"/>
          </a:xfrm>
        </p:spPr>
      </p:pic>
      <p:sp>
        <p:nvSpPr>
          <p:cNvPr id="6" name="Rectangle 12"/>
          <p:cNvSpPr/>
          <p:nvPr/>
        </p:nvSpPr>
        <p:spPr>
          <a:xfrm flipH="1">
            <a:off x="179070" y="2888615"/>
            <a:ext cx="400431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Cooperation with tourist attractions, according to the user's choice of attraction information, to provide group discounts, for the user to achieve the desire to buy tickets at a discount.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5" name="Rectangle 12"/>
          <p:cNvSpPr/>
          <p:nvPr/>
        </p:nvSpPr>
        <p:spPr>
          <a:xfrm flipH="1">
            <a:off x="4079240" y="1061085"/>
            <a:ext cx="340677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Discounted and convenient hotels and restaurants based on user-selected attractions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7" name="Rectangle 12"/>
          <p:cNvSpPr/>
          <p:nvPr/>
        </p:nvSpPr>
        <p:spPr>
          <a:xfrm flipH="1">
            <a:off x="8134985" y="3640455"/>
            <a:ext cx="39858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Collaborate with experienced travellers and quote travel tips from them. Provide users with different tips for the same attraction.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3657600" y="5876472"/>
            <a:ext cx="8534400" cy="981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3657599" y="0"/>
            <a:ext cx="8534397" cy="97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r="11866"/>
          <a:stretch>
            <a:fillRect/>
          </a:stretch>
        </p:blipFill>
        <p:spPr/>
      </p:pic>
      <p:sp>
        <p:nvSpPr>
          <p:cNvPr id="8" name="文本框矩形8435759"/>
          <p:cNvSpPr txBox="1"/>
          <p:nvPr/>
        </p:nvSpPr>
        <p:spPr>
          <a:xfrm>
            <a:off x="7032002" y="2009466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  <a:sym typeface="思源黑体" panose="020B0400000000000000" pitchFamily="34" charset="-122"/>
              </a:rPr>
              <a:t>06</a:t>
            </a:r>
            <a:endParaRPr lang="zh-CN" altLang="en-US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矩形8435759"/>
          <p:cNvSpPr/>
          <p:nvPr/>
        </p:nvSpPr>
        <p:spPr>
          <a:xfrm>
            <a:off x="6916484" y="3844166"/>
            <a:ext cx="322087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Commercial Value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6874708" y="3136090"/>
            <a:ext cx="1706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F</a:t>
            </a: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uture</a:t>
            </a:r>
            <a:endParaRPr lang="en-US" altLang="zh-CN" sz="40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r="3001"/>
          <a:stretch>
            <a:fillRect/>
          </a:stretch>
        </p:blipFill>
        <p:spPr>
          <a:xfrm>
            <a:off x="695325" y="1955800"/>
            <a:ext cx="4615543" cy="4902200"/>
          </a:xfrm>
          <a:custGeom>
            <a:avLst/>
            <a:gdLst>
              <a:gd name="connsiteX0" fmla="*/ 0 w 4615543"/>
              <a:gd name="connsiteY0" fmla="*/ 0 h 4902200"/>
              <a:gd name="connsiteX1" fmla="*/ 4615543 w 4615543"/>
              <a:gd name="connsiteY1" fmla="*/ 0 h 4902200"/>
              <a:gd name="connsiteX2" fmla="*/ 4615543 w 4615543"/>
              <a:gd name="connsiteY2" fmla="*/ 4902200 h 4902200"/>
              <a:gd name="connsiteX3" fmla="*/ 0 w 4615543"/>
              <a:gd name="connsiteY3" fmla="*/ 4902200 h 49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5543" h="4902200">
                <a:moveTo>
                  <a:pt x="0" y="0"/>
                </a:moveTo>
                <a:lnTo>
                  <a:pt x="4615543" y="0"/>
                </a:lnTo>
                <a:lnTo>
                  <a:pt x="4615543" y="4902200"/>
                </a:lnTo>
                <a:lnTo>
                  <a:pt x="0" y="4902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Rectangle 5"/>
          <p:cNvSpPr/>
          <p:nvPr/>
        </p:nvSpPr>
        <p:spPr>
          <a:xfrm>
            <a:off x="5310868" y="1955800"/>
            <a:ext cx="6255657" cy="4299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51475" y="2351405"/>
            <a:ext cx="652716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The deepening of the aging degree makes the elderly gradually become the main consumer group of tourism.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The elderly have considerable disposable property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(Starting from the quality of housing resources, travel conditions, tour guide needs, and the humanization of value-added services)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51475" y="4658360"/>
            <a:ext cx="61150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1"/>
                </a:solidFill>
              </a:rPr>
              <a:t>Addressing the Monopoly of Fake Content on Xiaohongshu:</a:t>
            </a:r>
            <a:endParaRPr lang="en-US" altLang="zh-CN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bg1"/>
                </a:solidFill>
              </a:rPr>
              <a:t>(Collaborating with high-quality travel platforms and their content creators, leveraging data, and attracting users through engaging content)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H="1">
            <a:off x="301625" y="365760"/>
            <a:ext cx="769302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Focus on the needs of older adults.</a:t>
            </a:r>
            <a:endParaRPr lang="en-US" altLang="zh-CN" sz="2800" dirty="0">
              <a:solidFill>
                <a:schemeClr val="tx1"/>
              </a:solidFill>
              <a:cs typeface="+mn-ea"/>
              <a:sym typeface="+mn-lt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tx1"/>
                </a:solidFill>
                <a:cs typeface="+mn-ea"/>
                <a:sym typeface="+mn-lt"/>
              </a:rPr>
              <a:t>Giving voice to quality content.</a:t>
            </a:r>
            <a:endParaRPr lang="en-US" altLang="zh-CN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0225" y="523429"/>
            <a:ext cx="450668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FUTURE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170160" y="1168344"/>
            <a:ext cx="1936750" cy="159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362856" y="762000"/>
            <a:ext cx="2685143" cy="5333318"/>
          </a:xfrm>
          <a:custGeom>
            <a:avLst/>
            <a:gdLst>
              <a:gd name="connsiteX0" fmla="*/ 170093 w 3004457"/>
              <a:gd name="connsiteY0" fmla="*/ 141514 h 6858000"/>
              <a:gd name="connsiteX1" fmla="*/ 170093 w 3004457"/>
              <a:gd name="connsiteY1" fmla="*/ 6716485 h 6858000"/>
              <a:gd name="connsiteX2" fmla="*/ 2834363 w 3004457"/>
              <a:gd name="connsiteY2" fmla="*/ 6716485 h 6858000"/>
              <a:gd name="connsiteX3" fmla="*/ 2834363 w 3004457"/>
              <a:gd name="connsiteY3" fmla="*/ 141514 h 6858000"/>
              <a:gd name="connsiteX4" fmla="*/ 0 w 3004457"/>
              <a:gd name="connsiteY4" fmla="*/ 0 h 6858000"/>
              <a:gd name="connsiteX5" fmla="*/ 3004457 w 3004457"/>
              <a:gd name="connsiteY5" fmla="*/ 0 h 6858000"/>
              <a:gd name="connsiteX6" fmla="*/ 3004457 w 3004457"/>
              <a:gd name="connsiteY6" fmla="*/ 6858000 h 6858000"/>
              <a:gd name="connsiteX7" fmla="*/ 0 w 300445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457" h="6858000">
                <a:moveTo>
                  <a:pt x="170093" y="141514"/>
                </a:moveTo>
                <a:lnTo>
                  <a:pt x="170093" y="6716485"/>
                </a:lnTo>
                <a:lnTo>
                  <a:pt x="2834363" y="6716485"/>
                </a:lnTo>
                <a:lnTo>
                  <a:pt x="2834363" y="141514"/>
                </a:lnTo>
                <a:close/>
                <a:moveTo>
                  <a:pt x="0" y="0"/>
                </a:moveTo>
                <a:lnTo>
                  <a:pt x="3004457" y="0"/>
                </a:lnTo>
                <a:lnTo>
                  <a:pt x="300445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Rectangle 4"/>
          <p:cNvSpPr/>
          <p:nvPr/>
        </p:nvSpPr>
        <p:spPr>
          <a:xfrm flipH="1">
            <a:off x="9170035" y="1219088"/>
            <a:ext cx="3086100" cy="1074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cs typeface="+mn-ea"/>
              <a:sym typeface="+mn-lt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0" r="15310"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4884420" y="1835150"/>
            <a:ext cx="408368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2800" spc="600" dirty="0">
                <a:solidFill>
                  <a:prstClr val="black"/>
                </a:solidFill>
                <a:cs typeface="+mn-ea"/>
                <a:sym typeface="+mn-lt"/>
              </a:rPr>
              <a:t>01 </a:t>
            </a: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Project 	Background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defTabSz="914400">
              <a:defRPr/>
            </a:pPr>
            <a:endParaRPr kumimoji="0" lang="zh-CN" altLang="en-US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65235" y="4528820"/>
            <a:ext cx="38823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06 </a:t>
            </a:r>
            <a:r>
              <a:rPr kumimoji="0" lang="en-US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Conclusion</a:t>
            </a:r>
            <a:r>
              <a:rPr kumimoji="0" lang="en-US" altLang="zh-CN" sz="2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83785" y="3328035"/>
            <a:ext cx="34537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03 </a:t>
            </a:r>
            <a:r>
              <a:rPr lang="en-US" altLang="zh-CN" sz="2800" spc="600" dirty="0">
                <a:solidFill>
                  <a:prstClr val="black"/>
                </a:solidFill>
                <a:cs typeface="+mn-ea"/>
                <a:sym typeface="+mn-lt"/>
              </a:rPr>
              <a:t>F</a:t>
            </a:r>
            <a:r>
              <a:rPr lang="en-US" altLang="zh-CN" sz="2800" spc="600" dirty="0">
                <a:solidFill>
                  <a:prstClr val="black"/>
                </a:solidFill>
                <a:cs typeface="+mn-ea"/>
                <a:sym typeface="+mn-lt"/>
              </a:rPr>
              <a:t>unction</a:t>
            </a:r>
            <a:endParaRPr lang="en-US" altLang="zh-CN" sz="2800" spc="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65235" y="3327400"/>
            <a:ext cx="33274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04 Operating        	Model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4432290" y="3438331"/>
            <a:ext cx="302085" cy="30208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4433560" y="4650156"/>
            <a:ext cx="302085" cy="30208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8337745" y="3437696"/>
            <a:ext cx="302085" cy="30208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8337745" y="4658411"/>
            <a:ext cx="302085" cy="30208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4432300" y="1916430"/>
            <a:ext cx="302260" cy="28956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8337745" y="1894646"/>
            <a:ext cx="302085" cy="30208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4420" y="4540250"/>
            <a:ext cx="31705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05 business 	value</a:t>
            </a:r>
            <a:r>
              <a:rPr kumimoji="0" lang="en-US" altLang="zh-CN" sz="2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65235" y="1838325"/>
            <a:ext cx="757682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kumimoji="0" lang="en-US" altLang="zh-CN" sz="28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02 technology </a:t>
            </a:r>
            <a:endParaRPr kumimoji="0" lang="en-US" altLang="zh-CN" sz="28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3657600" y="5876472"/>
            <a:ext cx="8534400" cy="981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3657599" y="0"/>
            <a:ext cx="8534397" cy="97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r="11866"/>
          <a:stretch>
            <a:fillRect/>
          </a:stretch>
        </p:blipFill>
        <p:spPr/>
      </p:pic>
      <p:sp>
        <p:nvSpPr>
          <p:cNvPr id="8" name="文本框矩形8435759"/>
          <p:cNvSpPr txBox="1"/>
          <p:nvPr/>
        </p:nvSpPr>
        <p:spPr>
          <a:xfrm>
            <a:off x="7032002" y="2009466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  <a:sym typeface="思源黑体" panose="020B0400000000000000" pitchFamily="34" charset="-122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5852993" y="3172285"/>
            <a:ext cx="62280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4000" spc="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Project 	Background</a:t>
            </a:r>
            <a:endParaRPr lang="zh-CN" altLang="en-US" sz="40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57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52595" y="1524000"/>
            <a:ext cx="589407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altLang="zh-CN" sz="2800" b="1"/>
              <a:t>Macro-environment</a:t>
            </a:r>
            <a:endParaRPr lang="zh-CN" altLang="en-US" sz="2800" b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/>
              <a:t>Travel business occupies an important position in the market.</a:t>
            </a:r>
            <a:endParaRPr lang="en-US" altLang="zh-CN" sz="200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/>
              <a:t>With the development of IoT and cloud computing technologies, technology has entered the era of big data.</a:t>
            </a:r>
            <a:endParaRPr lang="en-US" altLang="zh-CN" sz="2000"/>
          </a:p>
        </p:txBody>
      </p:sp>
      <p:pic>
        <p:nvPicPr>
          <p:cNvPr id="15" name="图片占位符 14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8" r="22228"/>
          <a:stretch>
            <a:fillRect/>
          </a:stretch>
        </p:blipFill>
        <p:spPr>
          <a:xfrm>
            <a:off x="746215" y="575310"/>
            <a:ext cx="3331029" cy="3795486"/>
          </a:xfrm>
          <a:custGeom>
            <a:avLst/>
            <a:gdLst>
              <a:gd name="connsiteX0" fmla="*/ 0 w 3331029"/>
              <a:gd name="connsiteY0" fmla="*/ 0 h 3795486"/>
              <a:gd name="connsiteX1" fmla="*/ 3331029 w 3331029"/>
              <a:gd name="connsiteY1" fmla="*/ 0 h 3795486"/>
              <a:gd name="connsiteX2" fmla="*/ 3331029 w 3331029"/>
              <a:gd name="connsiteY2" fmla="*/ 3795486 h 3795486"/>
              <a:gd name="connsiteX3" fmla="*/ 0 w 3331029"/>
              <a:gd name="connsiteY3" fmla="*/ 3795486 h 379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1029" h="3795486">
                <a:moveTo>
                  <a:pt x="0" y="0"/>
                </a:moveTo>
                <a:lnTo>
                  <a:pt x="3331029" y="0"/>
                </a:lnTo>
                <a:lnTo>
                  <a:pt x="3331029" y="3795486"/>
                </a:lnTo>
                <a:lnTo>
                  <a:pt x="0" y="379548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文本框 1"/>
          <p:cNvSpPr txBox="1"/>
          <p:nvPr/>
        </p:nvSpPr>
        <p:spPr>
          <a:xfrm>
            <a:off x="4077335" y="3906520"/>
            <a:ext cx="6456680" cy="220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Micro-environment</a:t>
            </a:r>
            <a:endParaRPr lang="zh-CN" altLang="id-ID" sz="28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ym typeface="+mn-ea"/>
              </a:rPr>
              <a:t>T</a:t>
            </a:r>
            <a:r>
              <a:rPr lang="en-US" altLang="zh-CN" sz="2000">
                <a:sym typeface="+mn-ea"/>
              </a:rPr>
              <a:t>iktok take flight to scenic spots as quality travel content loses its voice.</a:t>
            </a:r>
            <a:endParaRPr lang="zh-CN" altLang="en-US" sz="20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ym typeface="+mn-ea"/>
              </a:rPr>
              <a:t>Premium travel content faces ‘marginalisation’</a:t>
            </a:r>
            <a:endParaRPr lang="en-US" altLang="zh-CN" sz="20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>
              <a:buFont typeface="Arial" panose="020B0604020202020204" pitchFamily="34" charset="0"/>
              <a:buNone/>
            </a:pP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226060" y="5757545"/>
            <a:ext cx="7519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6">
                    <a:lumMod val="75000"/>
                    <a:lumOff val="25000"/>
                  </a:schemeClr>
                </a:solidFill>
              </a:rPr>
              <a:t>Features: The content is not limited to detailed and informative long text travel tips, nor is it singularly aimed at consumers who are interested in travelling.</a:t>
            </a:r>
            <a:endParaRPr lang="en-US" altLang="zh-CN" sz="160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3657600" y="5876472"/>
            <a:ext cx="8534400" cy="981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3657599" y="0"/>
            <a:ext cx="8534397" cy="97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r="11866"/>
          <a:stretch>
            <a:fillRect/>
          </a:stretch>
        </p:blipFill>
        <p:spPr/>
      </p:pic>
      <p:sp>
        <p:nvSpPr>
          <p:cNvPr id="8" name="文本框矩形8435759"/>
          <p:cNvSpPr txBox="1"/>
          <p:nvPr/>
        </p:nvSpPr>
        <p:spPr>
          <a:xfrm>
            <a:off x="7032002" y="2009466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  <a:sym typeface="思源黑体" panose="020B0400000000000000" pitchFamily="34" charset="-122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矩形8435759"/>
          <p:cNvSpPr/>
          <p:nvPr/>
        </p:nvSpPr>
        <p:spPr>
          <a:xfrm>
            <a:off x="6916484" y="3844166"/>
            <a:ext cx="322087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Something about technology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6881495" y="3167380"/>
            <a:ext cx="34226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T</a:t>
            </a: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echnology</a:t>
            </a:r>
            <a:endParaRPr lang="en-US" altLang="zh-CN" sz="40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740" y="504825"/>
            <a:ext cx="2436495" cy="2311400"/>
          </a:xfrm>
          <a:prstGeom prst="rect">
            <a:avLst/>
          </a:prstGeom>
        </p:spPr>
      </p:pic>
      <p:pic>
        <p:nvPicPr>
          <p:cNvPr id="32" name="图片占位符 15"/>
          <p:cNvPicPr>
            <a:picLocks noGrp="1"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2" r="16652"/>
          <a:stretch>
            <a:fillRect/>
          </a:stretch>
        </p:blipFill>
        <p:spPr>
          <a:xfrm>
            <a:off x="6506845" y="3888740"/>
            <a:ext cx="2308225" cy="2307590"/>
          </a:xfrm>
          <a:custGeom>
            <a:avLst/>
            <a:gdLst>
              <a:gd name="connsiteX0" fmla="*/ 0 w 2307772"/>
              <a:gd name="connsiteY0" fmla="*/ 0 h 2307772"/>
              <a:gd name="connsiteX1" fmla="*/ 2307772 w 2307772"/>
              <a:gd name="connsiteY1" fmla="*/ 0 h 2307772"/>
              <a:gd name="connsiteX2" fmla="*/ 2307772 w 2307772"/>
              <a:gd name="connsiteY2" fmla="*/ 2307772 h 2307772"/>
              <a:gd name="connsiteX3" fmla="*/ 0 w 2307772"/>
              <a:gd name="connsiteY3" fmla="*/ 2307772 h 2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2" h="2307772">
                <a:moveTo>
                  <a:pt x="0" y="0"/>
                </a:moveTo>
                <a:lnTo>
                  <a:pt x="2307772" y="0"/>
                </a:lnTo>
                <a:lnTo>
                  <a:pt x="2307772" y="2307772"/>
                </a:lnTo>
                <a:lnTo>
                  <a:pt x="0" y="230777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25" name="图片占位符 10"/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" b="4692"/>
          <a:stretch>
            <a:fillRect/>
          </a:stretch>
        </p:blipFill>
        <p:spPr>
          <a:xfrm>
            <a:off x="6507571" y="505097"/>
            <a:ext cx="2307772" cy="2307772"/>
          </a:xfrm>
          <a:custGeom>
            <a:avLst/>
            <a:gdLst>
              <a:gd name="connsiteX0" fmla="*/ 0 w 2307772"/>
              <a:gd name="connsiteY0" fmla="*/ 0 h 2307772"/>
              <a:gd name="connsiteX1" fmla="*/ 2307772 w 2307772"/>
              <a:gd name="connsiteY1" fmla="*/ 0 h 2307772"/>
              <a:gd name="connsiteX2" fmla="*/ 2307772 w 2307772"/>
              <a:gd name="connsiteY2" fmla="*/ 2307772 h 2307772"/>
              <a:gd name="connsiteX3" fmla="*/ 0 w 2307772"/>
              <a:gd name="connsiteY3" fmla="*/ 2307772 h 2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2" h="2307772">
                <a:moveTo>
                  <a:pt x="0" y="0"/>
                </a:moveTo>
                <a:lnTo>
                  <a:pt x="2307772" y="0"/>
                </a:lnTo>
                <a:lnTo>
                  <a:pt x="2307772" y="2307772"/>
                </a:lnTo>
                <a:lnTo>
                  <a:pt x="0" y="230777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8" name="Rectangle 7"/>
          <p:cNvSpPr/>
          <p:nvPr/>
        </p:nvSpPr>
        <p:spPr>
          <a:xfrm>
            <a:off x="332740" y="2800985"/>
            <a:ext cx="2436495" cy="421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cs typeface="+mn-ea"/>
                <a:sym typeface="+mn-lt"/>
              </a:rPr>
              <a:t>Data Warehouses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07208" y="2800804"/>
            <a:ext cx="2307772" cy="420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cs typeface="+mn-ea"/>
                <a:sym typeface="+mn-lt"/>
              </a:rPr>
              <a:t>Data B</a:t>
            </a:r>
            <a:r>
              <a:rPr lang="en-US" altLang="zh-CN" b="1" dirty="0">
                <a:cs typeface="+mn-ea"/>
                <a:sym typeface="+mn-lt"/>
              </a:rPr>
              <a:t>ase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7685406" y="329318"/>
            <a:ext cx="450668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Technology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0166350" y="1115082"/>
            <a:ext cx="2025650" cy="159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685" y="1576070"/>
            <a:ext cx="2812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</a:rPr>
              <a:t>Maxcompute</a:t>
            </a:r>
            <a:r>
              <a:rPr lang="en-US" altLang="zh-CN" sz="2800" b="1">
                <a:solidFill>
                  <a:schemeClr val="bg1"/>
                </a:solidFill>
              </a:rPr>
              <a:t>r</a:t>
            </a:r>
            <a:endParaRPr lang="en-US" altLang="zh-CN" sz="2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52895" y="1329690"/>
            <a:ext cx="2120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</a:rPr>
              <a:t>Navicat</a:t>
            </a:r>
            <a:endParaRPr lang="en-US" altLang="zh-CN" sz="3200" b="1">
              <a:solidFill>
                <a:schemeClr val="bg1"/>
              </a:solidFill>
            </a:endParaRPr>
          </a:p>
          <a:p>
            <a:pPr algn="ctr"/>
            <a:r>
              <a:rPr lang="en-US" altLang="zh-CN" sz="3200" b="1">
                <a:solidFill>
                  <a:schemeClr val="bg1"/>
                </a:solidFill>
              </a:rPr>
              <a:t>DataGrip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27860" y="1852930"/>
            <a:ext cx="5024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DATA</a:t>
            </a:r>
            <a:r>
              <a:rPr lang="zh-CN" altLang="en-US" sz="2000">
                <a:solidFill>
                  <a:schemeClr val="tx1"/>
                </a:solidFill>
              </a:rPr>
              <a:t>：</a:t>
            </a:r>
            <a:r>
              <a:rPr lang="en-US" altLang="zh-CN" sz="2000">
                <a:solidFill>
                  <a:schemeClr val="tx1"/>
                </a:solidFill>
              </a:rPr>
              <a:t>kaggle</a:t>
            </a:r>
            <a:endParaRPr lang="en-US" altLang="zh-CN" sz="2000">
              <a:solidFill>
                <a:schemeClr val="tx1"/>
              </a:solidFill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</a:rPr>
              <a:t>ODS,DWD,DWM,DWS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99170" y="2007235"/>
            <a:ext cx="378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Importing data from a hierarchical warehouse.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23" name="图片占位符 4"/>
          <p:cNvPicPr>
            <a:picLocks noGrp="1"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8" r="18328"/>
          <a:stretch>
            <a:fillRect/>
          </a:stretch>
        </p:blipFill>
        <p:spPr>
          <a:xfrm>
            <a:off x="336641" y="3688352"/>
            <a:ext cx="2307772" cy="2307772"/>
          </a:xfrm>
          <a:custGeom>
            <a:avLst/>
            <a:gdLst>
              <a:gd name="connsiteX0" fmla="*/ 0 w 2307772"/>
              <a:gd name="connsiteY0" fmla="*/ 0 h 2307772"/>
              <a:gd name="connsiteX1" fmla="*/ 2307772 w 2307772"/>
              <a:gd name="connsiteY1" fmla="*/ 0 h 2307772"/>
              <a:gd name="connsiteX2" fmla="*/ 2307772 w 2307772"/>
              <a:gd name="connsiteY2" fmla="*/ 2307772 h 2307772"/>
              <a:gd name="connsiteX3" fmla="*/ 0 w 2307772"/>
              <a:gd name="connsiteY3" fmla="*/ 2307772 h 2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2" h="2307772">
                <a:moveTo>
                  <a:pt x="0" y="0"/>
                </a:moveTo>
                <a:lnTo>
                  <a:pt x="2307772" y="0"/>
                </a:lnTo>
                <a:lnTo>
                  <a:pt x="2307772" y="2307772"/>
                </a:lnTo>
                <a:lnTo>
                  <a:pt x="0" y="2307772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4" name="Rectangle 6"/>
          <p:cNvSpPr/>
          <p:nvPr/>
        </p:nvSpPr>
        <p:spPr>
          <a:xfrm>
            <a:off x="336641" y="5996124"/>
            <a:ext cx="2307772" cy="4209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cs typeface="+mn-ea"/>
                <a:sym typeface="+mn-lt"/>
              </a:rPr>
              <a:t>Frontend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26" name="Rectangle 8"/>
          <p:cNvSpPr/>
          <p:nvPr/>
        </p:nvSpPr>
        <p:spPr>
          <a:xfrm>
            <a:off x="6507480" y="6176645"/>
            <a:ext cx="2307590" cy="421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cs typeface="+mn-ea"/>
                <a:sym typeface="+mn-lt"/>
              </a:rPr>
              <a:t>B</a:t>
            </a:r>
            <a:r>
              <a:rPr lang="en-US" altLang="zh-CN" b="1" dirty="0">
                <a:cs typeface="+mn-ea"/>
                <a:sym typeface="+mn-lt"/>
              </a:rPr>
              <a:t>ackend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6550" y="4781550"/>
            <a:ext cx="2432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</a:rPr>
              <a:t>Vscode</a:t>
            </a:r>
            <a:endParaRPr lang="en-US" altLang="zh-CN" sz="2800" b="1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82385" y="4986655"/>
            <a:ext cx="2432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</a:rPr>
              <a:t>Pycharm</a:t>
            </a:r>
            <a:endParaRPr lang="en-US" altLang="zh-CN" sz="2800" b="1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849995" y="3801110"/>
            <a:ext cx="334200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tx1"/>
                </a:solidFill>
              </a:rPr>
              <a:t>(Based on Django)</a:t>
            </a:r>
            <a:endParaRPr lang="en-US" altLang="zh-CN" sz="2000">
              <a:solidFill>
                <a:schemeClr val="tx1"/>
              </a:solidFill>
            </a:endParaRPr>
          </a:p>
          <a:p>
            <a:pPr algn="ctr"/>
            <a:endParaRPr lang="en-US" altLang="zh-CN" sz="2000">
              <a:solidFill>
                <a:schemeClr val="tx1"/>
              </a:solidFill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</a:rPr>
              <a:t>Login and Registration</a:t>
            </a:r>
            <a:endParaRPr lang="en-US" altLang="zh-CN" sz="2000">
              <a:solidFill>
                <a:schemeClr val="tx1"/>
              </a:solidFill>
            </a:endParaRPr>
          </a:p>
          <a:p>
            <a:pPr algn="ctr"/>
            <a:endParaRPr lang="en-US" altLang="zh-CN" sz="2000">
              <a:solidFill>
                <a:schemeClr val="tx1"/>
              </a:solidFill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</a:rPr>
              <a:t>Recommendations Based on Region/Sales/Free Status</a:t>
            </a:r>
            <a:endParaRPr lang="en-US" altLang="zh-CN" sz="2000">
              <a:solidFill>
                <a:schemeClr val="tx1"/>
              </a:solidFill>
            </a:endParaRPr>
          </a:p>
          <a:p>
            <a:pPr algn="ctr"/>
            <a:endParaRPr lang="en-US" altLang="zh-CN" sz="2000">
              <a:solidFill>
                <a:schemeClr val="tx1"/>
              </a:solidFill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</a:rPr>
              <a:t>Recommendations for Hotels, Restaurants, and Travel Guides</a:t>
            </a:r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53945" y="4361815"/>
            <a:ext cx="44983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/>
                </a:solidFill>
              </a:rPr>
              <a:t>H5+CSS3</a:t>
            </a:r>
            <a:r>
              <a:rPr lang="zh-CN" altLang="en-US" sz="2000" b="1">
                <a:solidFill>
                  <a:schemeClr val="tx1"/>
                </a:solidFill>
              </a:rPr>
              <a:t>：</a:t>
            </a:r>
            <a:r>
              <a:rPr lang="zh-CN" altLang="en-US" sz="2000">
                <a:solidFill>
                  <a:schemeClr val="tx1"/>
                </a:solidFill>
              </a:rPr>
              <a:t>动画效果、</a:t>
            </a:r>
            <a:r>
              <a:rPr lang="en-US" altLang="zh-CN" sz="2000">
                <a:solidFill>
                  <a:schemeClr val="tx1"/>
                </a:solidFill>
              </a:rPr>
              <a:t>icomoon</a:t>
            </a:r>
            <a:endParaRPr lang="en-US" altLang="zh-CN" sz="2000">
              <a:solidFill>
                <a:schemeClr val="tx1"/>
              </a:solidFill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</a:rPr>
              <a:t>BootStrap</a:t>
            </a:r>
            <a:r>
              <a:rPr lang="zh-CN" altLang="en-US" sz="2000" b="1">
                <a:solidFill>
                  <a:schemeClr val="tx1"/>
                </a:solidFill>
              </a:rPr>
              <a:t>：</a:t>
            </a:r>
            <a:r>
              <a:rPr lang="zh-CN" altLang="en-US" sz="2000">
                <a:solidFill>
                  <a:schemeClr val="tx1"/>
                </a:solidFill>
              </a:rPr>
              <a:t>表单样式</a:t>
            </a:r>
            <a:endParaRPr lang="zh-CN" altLang="en-US" sz="2000">
              <a:solidFill>
                <a:schemeClr val="tx1"/>
              </a:solidFill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</a:rPr>
              <a:t>Pyecharts</a:t>
            </a:r>
            <a:r>
              <a:rPr lang="zh-CN" altLang="en-US" sz="2000" b="1">
                <a:solidFill>
                  <a:schemeClr val="tx1"/>
                </a:solidFill>
              </a:rPr>
              <a:t>：</a:t>
            </a:r>
            <a:r>
              <a:rPr lang="zh-CN" altLang="en-US" sz="2000">
                <a:solidFill>
                  <a:schemeClr val="tx1"/>
                </a:solidFill>
              </a:rPr>
              <a:t>可视化</a:t>
            </a:r>
            <a:endParaRPr lang="zh-CN" altLang="en-US" sz="2000">
              <a:solidFill>
                <a:schemeClr val="tx1"/>
              </a:solidFill>
            </a:endParaRPr>
          </a:p>
          <a:p>
            <a:pPr algn="ctr"/>
            <a:r>
              <a:rPr lang="en-US" altLang="zh-CN" sz="2000" b="1">
                <a:sym typeface="+mn-ea"/>
              </a:rPr>
              <a:t>jQuery</a:t>
            </a:r>
            <a:endParaRPr lang="en-US" altLang="zh-CN" sz="2000" b="1">
              <a:solidFill>
                <a:schemeClr val="tx1"/>
              </a:solidFill>
            </a:endParaRPr>
          </a:p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863" r="23095" b="42009"/>
          <a:stretch>
            <a:fillRect/>
          </a:stretch>
        </p:blipFill>
        <p:spPr>
          <a:xfrm>
            <a:off x="6129020" y="3538220"/>
            <a:ext cx="5600065" cy="32181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5440" y="0"/>
            <a:ext cx="1150048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ODS (Operational Data Store): Temporarily store the acquired data sources in the ODS layer.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DWD (Data Warehouse Detail): Perform data cleaning and normalization operations.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DWM (Data Warehouse Middle): Conduct aggregation operations to calculate corresponding statistical indicators.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DWS (Data Warehouse Service): Various applications of data: visualization, recommending tourist attractions, etc.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-16" y="363205"/>
            <a:ext cx="3919309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Recommendation Algorithms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3" r="25493"/>
          <a:stretch>
            <a:fillRect/>
          </a:stretch>
        </p:blipFill>
        <p:spPr>
          <a:xfrm>
            <a:off x="0" y="1692275"/>
            <a:ext cx="3874770" cy="2732405"/>
          </a:xfrm>
        </p:spPr>
      </p:pic>
      <p:sp>
        <p:nvSpPr>
          <p:cNvPr id="22" name="文本框 21"/>
          <p:cNvSpPr txBox="1"/>
          <p:nvPr/>
        </p:nvSpPr>
        <p:spPr>
          <a:xfrm>
            <a:off x="4639945" y="363220"/>
            <a:ext cx="7104380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Label recommendation binary method Uniqueness of Labels</a:t>
            </a:r>
            <a:endParaRPr lang="en-US" altLang="zh-CN" sz="280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Recommended popular attractions</a:t>
            </a:r>
            <a:endParaRPr lang="en-US" altLang="zh-CN" sz="2800">
              <a:solidFill>
                <a:schemeClr val="tx1"/>
              </a:solidFill>
            </a:endParaRPr>
          </a:p>
          <a:p>
            <a:pPr indent="457200" algn="l"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tx1"/>
                </a:solidFill>
              </a:rPr>
              <a:t>(Get the top ten attractions with 	daily sales volume through SQL)</a:t>
            </a:r>
            <a:endParaRPr lang="en-US" altLang="zh-CN" sz="280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Free attractions recommendation</a:t>
            </a:r>
            <a:endParaRPr lang="en-US" altLang="zh-CN" sz="2800">
              <a:solidFill>
                <a:schemeClr val="tx1"/>
              </a:solidFill>
            </a:endParaRPr>
          </a:p>
          <a:p>
            <a:pPr indent="457200" algn="l"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tx1"/>
                </a:solidFill>
              </a:rPr>
              <a:t>(Direct sampling from the data 	warehouse)</a:t>
            </a:r>
            <a:endParaRPr lang="en-US" altLang="zh-CN" sz="280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Cold start user(Randomly recommended)</a:t>
            </a:r>
            <a:endParaRPr lang="en-US" altLang="zh-CN" sz="280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flipH="1">
            <a:off x="3657600" y="5876472"/>
            <a:ext cx="8534400" cy="981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3657599" y="0"/>
            <a:ext cx="8534397" cy="97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r="11866"/>
          <a:stretch>
            <a:fillRect/>
          </a:stretch>
        </p:blipFill>
        <p:spPr/>
      </p:pic>
      <p:sp>
        <p:nvSpPr>
          <p:cNvPr id="8" name="文本框矩形8435759"/>
          <p:cNvSpPr txBox="1"/>
          <p:nvPr/>
        </p:nvSpPr>
        <p:spPr>
          <a:xfrm>
            <a:off x="7032002" y="2009466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  <a:sym typeface="思源黑体" panose="020B0400000000000000" pitchFamily="34" charset="-122"/>
              </a:rPr>
              <a:t>03</a:t>
            </a:r>
            <a:endParaRPr lang="zh-CN" altLang="en-US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矩形8435759"/>
          <p:cNvSpPr/>
          <p:nvPr/>
        </p:nvSpPr>
        <p:spPr>
          <a:xfrm>
            <a:off x="6916484" y="3844166"/>
            <a:ext cx="322087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Come and see together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！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6881693" y="3167205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F</a:t>
            </a:r>
            <a:r>
              <a:rPr lang="en-US" altLang="zh-CN" sz="4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" panose="020B0400000000000000" pitchFamily="34" charset="-122"/>
              </a:rPr>
              <a:t>unction</a:t>
            </a:r>
            <a:endParaRPr lang="en-US" altLang="zh-CN" sz="40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977.143307086614,&quot;width&quot;:5245.714960629921}"/>
</p:tagLst>
</file>

<file path=ppt/tags/tag3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2C3D"/>
      </a:accent1>
      <a:accent2>
        <a:srgbClr val="202328"/>
      </a:accent2>
      <a:accent3>
        <a:srgbClr val="001B3B"/>
      </a:accent3>
      <a:accent4>
        <a:srgbClr val="02336A"/>
      </a:accent4>
      <a:accent5>
        <a:srgbClr val="839FAD"/>
      </a:accent5>
      <a:accent6>
        <a:srgbClr val="0C2330"/>
      </a:accent6>
      <a:hlink>
        <a:srgbClr val="262E39"/>
      </a:hlink>
      <a:folHlink>
        <a:srgbClr val="BFBFBF"/>
      </a:folHlink>
    </a:clrScheme>
    <a:fontScheme name="思源黑体">
      <a:majorFont>
        <a:latin typeface="思源黑体 CN Heavy"/>
        <a:ea typeface="思源黑体 CN Normal"/>
        <a:cs typeface=""/>
      </a:majorFont>
      <a:minorFont>
        <a:latin typeface="思源黑体 CN Light"/>
        <a:ea typeface="思源黑体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232C3D"/>
    </a:accent1>
    <a:accent2>
      <a:srgbClr val="202328"/>
    </a:accent2>
    <a:accent3>
      <a:srgbClr val="001B3B"/>
    </a:accent3>
    <a:accent4>
      <a:srgbClr val="02336A"/>
    </a:accent4>
    <a:accent5>
      <a:srgbClr val="839FAD"/>
    </a:accent5>
    <a:accent6>
      <a:srgbClr val="0C2330"/>
    </a:accent6>
    <a:hlink>
      <a:srgbClr val="262E39"/>
    </a:hlink>
    <a:folHlink>
      <a:srgbClr val="BFBFBF"/>
    </a:folHlink>
  </a:clrScheme>
</a:themeOverrid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Q4NjM2NDgyNDkwIiwKCSJHcm91cElkIiA6ICI2ODU5OTQ4MDAiLAoJIkltYWdlIiA6ICJpVkJPUncwS0dnb0FBQUFOU1VoRVVnQUFBcHdBQUFINENBWUFBQURueGoxMEFBQUFDWEJJV1hNQUFBc1RBQUFMRXdFQW1wd1lBQUFnQUVsRVFWUjRuT3pkZVh3VFpmNEg4TTh6U2RNcmFTbFFqb0pRRGprczlFalI1ZkFvUnhOQUZFVUJaWUVDY29tZ3NoNTd1S3ZGWFR4WEZEd1FSZHJnclQrUEZWRXBoK2g2SXhSbFVSUVVXVkZRQVpHbUo4MThmMzlBdTRRa1BkTk8yM3plcjFkMm04a3pNNSsyN3ZydGQrWjVCaUF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Z281SnFNREVCRzFKRDE3OWd6djJyWHJMeDA3ZHV4NzhPREJWNDNPUTBUVUZHaEdCeUFpYWtsc050c0xTcWs0cFZSV3o1NDlZNHpPUTBUVUZMRGdKQ0lLa3FTa0pJdFM2dUtLOXpFeE1TdU56RU5FMUZTdzRDUWlDaEtMeGZJTUFDUWxKVUhUTkFBWTM3dDNiNXV4cVlpSWpNZUNrNGdvT01LVVVwY0J3TEpseXpCZ3dBQUFRRlJVMUtPR3BpSWlhZ0pZY0JJUkJZSGRibjhTQU5MUzBoQWJHNHY3N3JzUG1xWkJLVFVwS1NuSmFuUStJaUlqc2VBa0lxby9NNENKQVBEUVF3OUJLWVdvcUNpa3BhVUJBQ3dXeThOR2hpTWlNaG9MVGlLaWVyTGI3YmtBa0pLU2dvaUlpTXJ0UzVZc3FlaHlUazFPVG80MktoOFJrZEZZY0JJUjFZOEp3TytCRTkzTlUxbXRWaVFuSjU4WVpESXRiZlJrUkVSTkJBdE9JcUo2c052dGp3TkF2Mzc5RUJVVjVmUDUvZmZmWDlIbHZDbzlQZDEzQUJGUkNHREJTVVJVZHhxQTZRRHd5Q09QK0IwUUV4T0RwS1FrQUlDdTYwc2FMUmtSVVJQQ2dwT0lxSTdzZHZ1akFOQzNiMTlFUndlK1JYUHAwcVVWWGM0NW5UdDNqbXkwZ0VSRVRRUUxUaUtpdXRFQXpBS0E1Y3VYVnprd05qWVdmZnYyQlFERXg4ZmYwK0RKaUlpYUdCYWNSRVIxWUxmYkh3U0FYcjE2d1dhci9tRkNwM1E1NTdQTFNVU2hoZ1VuRVZIdEtRRHpBT0RSUjJ2MklLRzR1RGowNnRVTEFOQzJiZHZGRFphTWlLZ0pZc0ZKUkZSTGRydjlmZ0RvMGFNSFltTmphN3pmc21YTG9KU0NwbWtMRXhNVEk2cmZnNGlvWldEQlNVUlVlOWNCd0lvVksycTFVNXMyYlhEbW1XZFdmSjBkOUZSRVJFMFVDMDRpb2xwSVRVMjlGd0M2ZGV1R3VMaTRXdTlmMGVVVWtUK21wcWEyQ25wQUlxSW1pQVVuRVZFTkpTWW1SbWlhZGlNQVBQYllZM1U2Um54OFBIcjA2QUVBMERUdGx1Q2xJeUpxdWxod0VoSFZVRnhjM0dJQTZOS2xDMXEzYmwzbjQxUjBPUUhjMkwxNzk1cmZCRXBFMUV5eDRDUWlxb0hFeE1RSXBkUWZnTHAzTnl1MGI5OGUzYnAxQXdERXhzYitxZjdwaUlpYU5oYWNSRVExRUJjWGx3MEFuVHQzUm54OGZMMlB0MnpaTXBoTUppaWwvdFN6WjgrWWVoK1FpS2dKWThGSlJGU05rOTNOUHlxbDhQampqd2ZsbUIwN2RrVHYzcjBCQURhYjdjYWdISlNJcUlsaXdVbEVWSTI0dUxpL0FFRDM3dDNScmwyN29CMzM3cnZ2cm5qNjBOOTY5KzVkL2VPS2lJaWFLUmFjUkVSVjZObXpaN2hTNm05S0tUejQ0SU5CUFhaQ1FrTGx1cHhSVVZIWEIvWGdSRVJOQ0F0T0lxSXEyR3kybXdFZ01URVI3ZHUzRC9yeDc3bm5ub291NSszc2NoSlJTOFdDazRnb2dKUGR6ZHVWVWxpMmJGbURuS056NTg2VjYzSkdSVVZkMHlBbklTSXlHQXRPSXFJQWJEYmJRdURFdXBzSkNRa05kcDVUdXB4M0ppVWxXUnZzUkVSRUJtSEJTVVRrUjFKU2trVXBkV2REZGpjcmRPblNCZDI3ZHdjQWhJV0Z6VzNRa3hFUkdZQUZKeEdSSHhhTFpRRnc0cEozNTg2ZEcveDhkOTExRnpSTmc2WnA5eVFuSjBjMytBbUppQm9SQzA0aW90T2M3RzcrVXltRnBVdVhOc281dTNYcmhzVEVSQUJRbXFiTmFwU1RFaEUxRWhhY1JFU25zVmdzYzRFVHl4WjE3ZHExMGM1NzExMTNRU2tGcGRSOTdISVNVVXZDZ3BPSTZCUW51NXRMbFZKNDRJRUhHdlhjUFhyMFFOZXVYYUdVMHN4bTgvUkdQVGtSVVFOaXdVbEVkSXF3c0xDWndJbEhUMVpNNUdsTWQ5NTVKNVJTRUpHbDZlbnBVWTBlZ0lpb0FiRGdKQ0k2S1QwOVBVelR0SWNBNFA3Nzd6Y2tRNjlldlhER0dXZEFLYVdKeUJSRFFoQVJCUmtMVGlLaWt6d2V6elFBcWtPSER1alpzNmRoT1NxNm5BQWU3dDY5ZTZ4aFFZaUlnb1FGSnhFUmdPVGs1R2lsMUtNQXNHVEpFa096OU9uVHAySXBKbE5zYkd5V29XR0lpSUtBQlNjUkVRQk4wNllwcGJSMjdkcWhkKy9lUnNmQjRzV0xLMmVzOSt6Wk04Ym9QRVJFOWNHQ2s0aENYbnA2ZXBSU2FobGdmSGV6UWxKU1VzWGpOTTJ4c2JHVGpjNURSRlFmTERpSktPU0p5R1NsbEJZZkg0KytmZnNhSGFmU1AvN3hqNG9aNncvMDd0M2JablFlSXFLNllzRkpSQ0d0YytmT2tRQWVVVXJoM252dk5UcU9sK1RrWkhUcjFnMEF3cUtqb3ljWm5ZZUlxSzVZY0JKUlNJdVBqNzhTZ0tsVHAwN28zNysvMFhGODNIcnJyUlZkem1WSlNVbFdvL01RRWRVRkMwNGlDbG1kTzNlT1ZFcXRVRXBoOGVMRlJzZnhxMy8vL2toTVRJUlN5bUt4V0NZYW5ZZUlxQzVZY0JKUnlJcVBqeDhQd0p5UWtJQisvZm9aSFNlZ3YvNzFyNVhyY3ZJWjYwVFVITEhnSktLUWxKaVlHS0dVV3FtVXdqLys4UStqNDFRcE5UVzE0aG5yNFpxbVhXNTBIaUtpMm1MQlNVUWhxVTJiTnVNQWhIWG8wQUhKeWNsR3g2bldMYmZjQWdEUU5HMDV1NXhFMU55dzRDU2lrSk9ZbUJpaDYvb3FBTGo5OXR1TmpsTWpkcnNkWGJwMEFZQklzOWw4cWRGNWlJaHFnd1VuRVlXYzFxMWJqMVZLaFhmbzBBRjJ1OTNvT0RYMmw3LzhwZUxMUjlQVDA2T016RUpFVkJzc09Ja29wUFRzMlRNY1FDNEFaR2RuRzVxbHRzNCsrMnljY2NZWkFCQ3Q2L3JGUnVjaElxb3BGcHhFRkZKc050c1lBQkh0MnJYRDJXZWZiWFNjV3Z2VG4vNVU4ZVhqSnhldEp5SnE4bGh3RWxISTZObXpaN2hTYWpVQTNIYmJiVWJIcVpPQkF3ZWlVNmRPVUVwWjI3WnRPOGJvUEVSRU5jR0NrNGhDaHRWcUhRa2dLajQrSGdNSERqUTZUcDM5OFk5L0JBQm9tcmFTWFU0aWFnNVljQkpSU0VoS1NySm9tdlkwQVB6dGIzOHpPazY5REJreUJBa0pDUUFRMDY1ZHUxRkc1eUVpcWc0TFRpSUtDZUhoNFE0QTBXM2J0c1dRSVVPTWpsTnZOOTU0WThXWFQzQmRUaUpxNmxod0VsR0xkL0t5OHpPQTE5SkN6ZG9GRjF5QWpoMDdBa0FyVGRNdU1Ub1BFVkZWV0hBU1VZdDNjbktOclhYcjFyamdnZ3VNamhNMGYvakRId0FBbXFZOXhIVTVpYWdwWThGSlJDMWFZbUppaEtacEt3SGd6My8rczlGeGdtcllzR0ZvMzc0OUFMVGl1cHhFMUpTeDRDU2lGaTAyTm5ZVWdKaTR1RGdNR3piTTZEaEJ0M0Rod29vdkgrYU1kU0pxcWxod0VsR0xsWmlZR0dFeW1WWUIvMXRLcUtYSnpNeEVseTVkb0pScXpYVTVpYWlwWXNGSlJDMVdYRnljQTBDckRoMDZJRE16MCtnNERXYisvUGtBQUUzVEhtR1hrNGlhSWhhY1JOUWluWHhtZWc3d3Y4azFMZFh3NGNNcm5ySGVsdXR5RWxGVHhJS1RpRnFrMk5qWUVVcXAxdTNidDhmdzRjT05qdFBnNXMyYkJ3QVFrZVdKaVlrUkJzY2hJdkxDZ3BPSVdweWVQWHVHaTBndUFGeC8vZlVHcDJrY0RvZWo0aG5yN1ZxMWFqWFM2RHhFUktkaXdVbEVMWTdOWmh1R0U1ZVg0WEE0akk3VGFLNisrbW9BZ0tacHkwL2VVa0JFMUNTdzRDU2lGaVVwS2NrQ0lCY0FGaXhZWUd5WVJqWnExS2lLWjZ4M2lJbUpDWjFLbTRpYVBCYWNSTlNpbU0zbURLVlV1L2o0ZUl3ZVBkcm9PSTF1enB3NUFFN2N5M215K0NZaU1od0xUaUpxTVpLU2tpd21rOGtGQU5kY2M0M1JjUXd4WnN3WWRPellFVXFwVG1GaFlTT016a05FQkxEZ0pLSVd4R0t4bkFlZ1E5dTJiWEhSUlJjWkhjY3dNMmZPQkFCb212WW91NXhFMUJTdzRDU2lGaUU5UFQwTWdBc0E1czZkYTNBYVkxMXl5U1hvMEtFREFKd1JIaDQrMU9nOFJFVEs2QUJFUk1HUWtwSXkxR1F5YldyVHBnM3k4dkw4amxtelpnMktpNHN4ZE9oUXhNZkhCenlXMiszR3A1OSs2cld0ZS9mdTZOS2xTNTJ5YmQrK3ZmTHJpSWdJOU9uVHAwN0hxWTJYWG5vSmQ5eHhCMFRrTzAzVGVtM2R1dlY0ZzUrVWlDZ0FzOUVCaUlpQ0lLemkzczNaczJjSEhMUm8wU0pzM2JvVlNpa2tKeWRqNGNLRnlNcks4aG4zeGh0dllPTEVpVjdiWG5ubGxUb1huR2xwYVpWZjkrN2RHN3QyN2FweXZLN3JLQ2twUVhGeE1ZcUxpMUZVVklTaW9pSVVGaGJDN1hiRDdYYmoyTEZqT0hic0dJNGVQWXBmZi8wVkNRa0p1UG5tbXl1UE1XN2NPRHp4eEJQNDZhZWZFajBlVHdhQTlYVUtUMFJFUkVSQVdscmErWGE3WFVhTUdDR0IvUGpqajZLVUVnQ1ZyMmVlZWNidjJBVUxGbmlOVTBySm9VT0hBaDY3T3FjZXEzZnYzcFhibHk1ZEt0MjZkWk5PblRwSjI3WnR4V3ExU2xoWW1OZjRtcjU2OXV6cGM5N25uMzllN0hhNzJPMzJiM2d2SnhFWmlmZHdFbEd6ZHJLUWNnSEFWVmRkRlhEYzY2Ky9qaE8xM3duUjBkRVlPM2FzMzdILy92ZS92ZDczNjljUGJkcTBDVUphYiszYXRjUGV2WHZ4d3c4LzROQ2hRM0M3M1RoK3ZHNVh2ci83N2p1ZmZjZVBINDkyN2RvQlFQZXdzREErWTUySURNTkw2a1RVckoyY0ZKTVlGeGVISzY2NEl1QzQxMTU3emV2OTJMRmpFUlVWaGV6c2JLL3RJb0xQUC8vY2E1dFN5bWVjUHhrWkdjakl5S2hoY3VDc3M4NnE4ZGdLTnBzTnJWcTFRcXRXcmZEcnI3OUMwelNjZSs2NWlJdUxRMkZoSVZxMWF1V1ZlK3JVcWZqblAvOEpUZE9XcEtlbnY4RjdPWW1JaUlocUlUMDlQU3d0TFcydjNXNlhKNTk4TXVBbDdaOS8vdG5uVW5WZVhwN1A1ZTc2dm02NzdiWmFYVkl2S1NtUkJ4OThVS1pNbVNJQXBHM2J0dkxFRTAvSXhvMGI1WU1QUHBEOC9QeUErMzc2NmFjU0Z4Y25tcWJKelRmZkxDVWxKWDdQcmV1Nk9KM09pa3ZyWXhybEYwTkVSRVRVVXFTbXBtYmE3WFlaTm15WTZMb2VzT0Jjc21TSlYrSFdvMGVQeXZGb2dJTHp3dzgvbEs1ZHUxYStUaDFqTnBzcnQ0dUk1T2ZuaThsa3F2dzhQajVlMXF4WlUyV3grc0VISDBpclZxMHF0OXRzTnZuMDAwOERmdityVjYrdUtEaDNuMXcraW9pSWlJaHFJTXh1dDM5anQ5c2xKeWNuWUxFbElwS1NrdUpWdU4xOTk5MStDN3I2dmlvS3pyZmZmcnRHNHlzc1c3Yk1hN3ZGWXBILy9PYy9BUXZPZ1FNSFZtNkxqWTJWRHovOHNNcnZYOWQxdWZEQ0M4VnV0MHRhV2hydjVTUWlJaUtxQ2J2ZFBzeHV0NHZUNmF5eXU3bGx5eGFmUXUvbm4zLzJPL2FiYjc3eEdidG8wYUlxaXpsL2FscHdscFNVU0hGeHNSUVhGOHVkZDk0cEFLUjE2OWF5ZnYzNnl1Mm5qdS9WcTVjVUZ4Zkx0OTkrSzEyN2RwVzR1RGo1NElNUEtzY1dGeGNIelBUc3M4OVdkRGwzZ2ZmdkV4RVJFVlhMbkphVzluVjE5MjZLaUl3ZlB6NWdaL0YwZDk5OXQ4L1lIVHQyTkZqQkdSNGVIdFFPYTFYZm02N3JNbXJVS0xIYjdaS1NrdUpzME44T0VkRnArS1FoSW1wMlVsTlRNelJOZTd0dDI3WjQ2NjIzb0pULy95dmJzMmNQZXZmdURWM1h2YmFMQ0s2Ly9ucWY4V3ZXck1HMzMzNWIrZDVpc2VEcXE2K3VWYlpiYjcwVnJWdTM5dHAyYXI1VEYzNlBpSWhBYVdscHJZNWZIVGxsNmFmVFBmMzAwMWl5WkFsRTVNdjgvUHhrQU9WQlBUa1JFUkcxSEpHT1ZXZFlNM1BtV2tjODN0Zm9MQVl3MiszMkwrMTJ1K1RtNWxiWmFad3paMDdBTHFDLzdjRjQ3ZDI3MXlmSHFaK2ZPdE84TVR1Y0lpSWVqMGRHamh3cGRydGRVbE5UTTRQOWl5RWlDb1FMdnhNMVE3cW9DS1ZweTVYSjhvWFZrWHZRbXBuN3ZOV1JNODg2Zk5WWmFPRlhMdExTMGdZRDZOT21UUnRNblRvMTRMamR1M2RqMWFwVmpSZXNEa3BLU2lBaWxhOHRXN2JnekRQUHJORyt3NGNQeDA4Ly9lUzFmMVhkVFFEUU5BMVhYbmxseGRkTEFKanErejBRRWRVRUMwNmlacWkwdVBoUXhkZEtxZlpLVXhPVTBoNVdadE5PcTNQMUFhc3o5LytzanB3RjBTTnkrZ1BTa2dwUUU0RGxBSERGRlZjRXZKUU9BRGZlZUdPZG45clQySFJkeDExMzNZWEJnd2RqOSs3ZEFJQ3dzREFzVzdiTWExejM3dDB4ZXZSb0FNREdqUnZScjE4L3JGcTFxdHBDODFTVEowOUdmSHc4QVBSTFRrNitJRmpmQXhGUlZWclN2NGlJUW9kelpXc3J3bjVXTmVoUUNYQmNBVytJeUNiUjFPYkN0NmJ1QUZUTks1UW1KRFUxZFlpbWFlKzFidDBhZVhsNUFRdk9UWnMyWWZqdzRRR1BjM3FCNW5hN0VSOGZqNUtTa3NwdGt5Wk53dE5QUHgyVTNLZm03TlNwRStiTm00Y1BQL3dRYTlhc3diLys5Uy9jY3NzdDJMbHpaK1dZRGgwNjRNVVhYOFM1NTU3cmMvL245dTNiTVhyMGFMejk5dHVWMi92MDZZTWJicmdCRXlkT2hNMW1xelpQVGs0T0hucm9JWWpJWi9uNStla0FQRUg1UmcxZ2RlWWVVS0tLUlVteEFvb0ZxaGlDSWtBZFVVcCtCT1JISGRyUEluSUlVdjVMa1FyN0wvS20vbXgwYnFKUXc2VXhpSm9zVVRaSGJtOVJLa2xCOVFia1RFRDFocUFYZ0JvLzJGc0JZUURHUXFFMWREbU1VUTkraFRjUjNKa3FqY09rYWRvakFEQng0c1FxdTV0cjE2NnQxWUhmZXVzdHIySVRBQzY2NktJNlJQVG1kcnV4YmRzMnIyMC8vUEFEYnJubEZrUkZSV0h3NE1INDhNTVB2VDYvNUpKTDhNZ2pqNkJqeDQ1K2p4a1JFWUhYWG5zTnMyZlB4clBQUGdzQTJMVnJGMmJObW9VRkN4Ymc1WmRmeHFoUlZTKzFPWFhxVkR6MzNITTRkT2hRU21wcTZubmJ0Mi9mWFBmdjBsZ0txZ01Vb0U3MlQxVGxmMGpsQ0ExeVlwc3l3d1lCSEs2am92QWZpT3lBVWwrSVVydjFNdmxQOGFhc0h3ejVKb2hDQUF0T29pWWljc1RxTGlaTnpoRWxaeXZnSENXckIwQnAxditWVmVyVS96b21JcEZLcWFxZkdpTTRLa3Flay9Manl3czN6dnE4eXJGTlhGcGEyamtBa3VQaTRqQmp4b3dxeC9icjE2L3lhMDNUcXIyLzhhV1hYdko2YjdGWUtpOWQxOFhxMWF0eDExMTM0YXV2dnZLWklWK2h0TFFVSDMzMFVlWDdoSVFFUFBUUVE3ajAwa3U5eG8wZE83Ynk2ODZkT3dNQXJGWXJubm5tR1RpZFRzeWZQeDl1dHhzQU1HalFJRGlkMWE5NFpES1pNR0hDQkR6eXlDTVY5M0lPQU9BL2FCT25sK29kUFJHSU1KZWJJblZkUlpwTW5raGRVNUZLOUxZaVdvS21TUUtneFVNa0hncnRJRWlFUWhzRm5BdWx6Z1VBSlFJdERMQTZYRDhBZUFlUTl6eTY1QmNYUm4rR0R5Y1VHL3d0RXJVSXZLUk9aSlJ6bjQ2elJoOGZCb0ZEUVdWQ29adWZVZCtJNEhOUitGb0VYK3RLMzIwcUwvKzZjT09zbjZ6TzNLMEt5dTczMklLUGRTVXJDZytWUG8rdGM0b2E5aHRwRkZwYVd0cFdwVlRxckZtek1IZnUzQ29IYjl1MkRlbnA2UUNBV2JObVlmWHExVjdMRDUxZWZQYnQyN2R5cWFMNnFEanU0c1dMOGRlLy9yWEtzWEZ4Y2JqKyt1dHgyMjIzQVFETVpqTk1wdHJQNFNrdkw0Zkg0NEhWYXNWLy92TWZkTzNhdFViN2VUd2VqQm8xQ29jUEg0YUlYSkNmbi85dXJVL2VYQTEzdGJHRzZmMmhhLzJoNUN5STZxVVVrZ0cwUFhXWVFFcVZxSTJpMUJwNDhJNTd3OVF2RFVwTTFPeXg0Q1JxUkZiSDZuNkE1M0lGYmFRb3BDdnZxd3cvUStRVFVkZ2lIdTFqazZsc3k3RjFNNDhFUHBacm8xSVk5cjh0NmpjUmVWcDAvZEhDRGROM05PQzMwZWlTazVOL1p6YWJQMnJWcWhYeTh2S3FMY3hLUzBzUkhSME5tODJHcjcvK0dtZWNjVWFWQldlZlBuM3cxVmRmMVR0bnhYRWZmZlRSZ090M3RtM2JGc3VYTDBkbVppWmlZbUxRdTNmdnlvbEM5WkdTa29MdDI3ZlhhcC9ISG5zTUsxYXNnSWhzeWMvUEg0aG0ydVVNbHZETW5ETXRTcDBQcU1HaVZDb2d5YWYrYjFTZzlnUHlxb2orV3VIaHNzM1lPcWQ1ekVvamFnSjRTWjJvZ1VXTmNLVnBtaHFubEZ3T1NKL0t4U0VFeGFLd1VZbHMwRFdWVit2SlBBcEhUeDduVXdoV0ZDZzhpN3lzd29iNEhneW1tYzNtaHdCZzNMaHhOZW9DaG9lSG8zdjM3bGk0Y0dIRmpPeEcxYWJOaVZ0c2xWSVlNR0FBdG16WjR2WFo1WmRmWHZrK0tpcXEwZk5WbURGakJsNTg4VVVjT1hMazdKU1VsTUdmZmZiWmU0YUZhUUpLMTAvZlhRcnNCdkFFQUdESUV6WnJkTmlGQ25LaEFPY3JKVjBBekZkS20yOXJFM0ZVSEs1blJPVGx3dlZSbTRFSnpYYmlGVkZqWU1GSjFBQWlSejNWMmFTWHoxQlFVd0gwcUpqQUlNQitpSHBaUkgrdDBOenVQYnc1K3BUSk8xbTFPNG11UCtkUjZvNml2R2xiZzVlODZVbE5UVTBITUNBMk5yYmFTK21ubWpselpvM0h6NTgvSDRjT0hhcCtJSUR2dnZzT0xwZkxaL3ZRb1VNcnYwNU9Ua1pPVGc1R2p4Nk5kdTNhVlRuQjZYU25kMTlQM2ZmMExtWnRqdXVQMld6R3VISGpzSExsU3BoTXBuc0JERUdJZHptOXZIOVZnUnQ0RGlkZXNBNWZkUlpNMmpnRmRRbE9YS0dZcDVTYVozTVVIUldWbXl0SzVSUytsZFdzNzVVbWFpaThwRTRVTk5tYXpkbnRJZ0F6QlJoNXlxVzRmUUw5VlkrdVhpeGUvOTJIUURiL2hWNXpXbHBhMm9kS3FYT3lzckp3N2JYWDF1a2dwejlDMHQ4RUloR3B0b0Q3OXR0dk1YVG9VUHozdi8vMTJuN2VlZWZoelRmZlJIUjB0Ti85QWozYUVnQlNVMVB4MldlZkJjeFcwNEt6THBmVWdSUDNnRHFkVGh3OWVoUWlrcG1mbjcraDFnY0pRUkdPeDd1WkpXd2FGQzVXU3FXZTNDd0FQdEoxZWJEd3VMeUN6ZE5McWpvR1VTaGhoNU9vbnF6bnJZcEhsRFlmVUxNQmREaTV1UWlRSjh0RlgxbWNOLzNENXJydXBkSHNkdnNRQU9mRXhNUmczcng1RFhxdWtTTkhRa1NRbFpXRmNlUEdJVEl5MHV2emI3NzVCa09IRHNYMzMzL3Z0WDNRb0VGWXUzWnR3R0t6dHZyMDZSUHdzMTI3ZGxYNWVWMVVkRGxQUHBYcERnQWI4YjgxaFNpQWtyeFpld0hjQnVDMmNPZVRQY1BFY3cyVXVrSUJnelJORGJLRm93RE8zT1hIUGZxS2tnMHp2alU2TDVIUjJPRWtxaVBiY0Zjdk1lRVBBS1lxaFJQVmllQlRFYXgwSDQ5OEdwc251STFOMk94cGFXbHBIeW1senA0OGVUSVdMbHhZNXdOVjErRjg1WlZYTUc3Y3VNcjNNVEV4dVBMS0t6RnIxaXlrcDZkajkrN2RHRHAwS0g3NHdYdVp4clBQUGhzYk5teEFURXhNbGVldlRZZXpydXJhNFFTQXNySXlqQnc1RXIvOTlodkt5OHVIZi83NTU1dnFIU2dVWldTYm84TzdUbENpelZZS0Z3Q0FBT1VLNmhsZHlYMjgzRTZoakFVblVTM1pScm9HUVplYlJhbUxUajdweHdPUlp6MjZXbEswSVN2ZjZId3RSY1ZUaFd3Mkc5YXZYNCt3c0txWEhLMUtWUVZuU1VrSnpqcnJMT3pkdTlmdnZtbHBhZmpwcDUvdzQ0OC9lbTIzMiszWXVIRWpXclZxVmUzNW0zckJDUURMbGkyRHkrV0NpSHlVbjU4L0dPeHkxa3Y0cU53ZVlSNTFFeFNtS0NBS0FvRlNiOENEdXdvMlRBM3B5VmtVbXZnc2RhSWFzanBXbm05MXVEWkJ4L3RRNmhJRkZJb2dXeTh2NjFTUU4yMEtpODJnVXBxbS9STTQ4Y1NmK2hTYjFmbjU1NStSbnA0ZThCejUrZmsreFdaeWNqTFdyMTlmbzJJejBNTHZnVlFzVXU5dnNmcVVsSlNBbjlYWDNMbHpFUmNYQjZYVXdMUzB0UE9EZXZBUVZQcm10Ry9jZVZsejNaN0lCRjNrVGdCSEFMa1FKdm0zMWVGNnh6Wmk5YmxHWnlScVRDdzRpYW9STlR6bmJLdkR0UTRxN0cybE1GU1UvQ1FpOHdwRUpianpzaFlWYnB6MWs5RVpXNXEwdExTQkFBYTJhdFVLQ3hZc2FOQnpkZW5TQlMrKytDSysvLzU3TEY2OEdJbUppZFh1RXg0ZWpnMGJOcUM4dkx6YXNaczJlVitkcnUvTThvWmlzVmd3ZnZ6NGlyZUx3U3Rnd2JGaHdtK0ZlZFArVWxCdytBeGQ1Q1lSL0ZjcG5BOU4zbzEyNXI0ZTdYd3l4ZWlJUkVSa29JZ1JxN3Jibks1WHJVNVh1YzNwRXB2VDlZdlY0VnFBUVM5RVZyODMxWU5LUzB0N3oyNjN5OUtsU3lVWXdzUERCU2N1RVF1QUtzZDZQQjVaczJhTmpCdzVVcFJTWHZ1ZC9rcElTSkJGaXhaSmFXbXAxekZlZSswMXNWZ3NZaktaZlBheDIrMWVZMU5TVXFvOFIwMWZLU2twOWY0NWxaU1V5TEJodzhSdXQ0dmRiait2RVg3WG9TY3AyeEx0eUwzUjZuRDlaSE82eE9yTTlkaWNydFVSSTFaMU56b2FVVU5paDVQb2RCazVFVFpIN2hLenliUVR3RmdGNWRhaEZoWWNpK3ppenN0NmtNOVdibGpKeWNubktLV0cxSGJkeldEUk5BMWp4b3pCbTIrK2lhKy8vaG9MRnk0TU9Dbm94eDkveEFjZmZBQ0x4ZUsxUFQwOUhXVmxaZkI0Zk5jQzc5V3JWNFBrRG9idzhIQmNkdGxsQUFBUitZZkJjVnFtbmRsbGhYblQvdWt1MDdzSzlMOHJxRUlBVTh3bTA1ZFdaKzZ0U0hyQlV1MHhpSm9oRnB4RXA3Qmx1bVphTGRvK0tMVlFRU3dpNmg4Rjd1Tm5GSzZiK2dBTHpVYWhUQ2JUM1FCdzhjVVgreFJ5amExbno1NVlzbVFKOXUvZmovdnZ2eC9kdW5rLzd0NWlzZURCQngvMDJTOGhJUUVkT25UdzJhNXBHbWJQbmwzbE9jUER3MnY4YWdnelpzeEFiR3dzbEZMbnA2YW1EbW1Ra3hDd2VYcUplOTMwV3d2Q3l6c0o4SkFDVEFwcWtiVno4WGRSbWJrWEd4MlBLTmhZY0JJQmlNN01TYlU1WEZ1ZzRYR2wwRTVFWGowdVdrOTMzdFMvNGYyckNvek9GeXBTVTFNSEtLVXVpSW1KQ2Znc2NpUFliRFpjZi8zMTJMTm5EMTU0NFFXa3A2Y0RBRzY4OFVhY2VlYVpmdmRKVFQyeEZyakpaRUpDUWdMR2pCbUR0V3ZYZWoyUnlKK1NrcElhdnhwQ1JFUkU1UkpSbXFiZDNpQW5vZjk1N2FvQzk3cXNCV1hIcGJjSU5pbWdvMGxULzdJNlhXK0ZaK2I0LzRlTHFCbmlUZUVVNHJJMW02UGJYYUp3blFJc0F1d1MwYTh0ekp1KzN1aGtvY2h1dDI4Q01IVFNwRW00NFlZYmduYmNkOTk5MTJ1MmVFWkdScjJQdVhIalJnd2FOQ2pnczlETHlzcWc2em9zRmdzMExmRGY5bDk4OFFXS2lvb3EzdzhZTUtER0dmYnMyVlA1ZFhoNE9NNDQ0NHdhNzF1VjR1SmlqQjQ5R3NlT0hRT0FRZHUyYmZzb0tBZW1hbG1kdVJNQWRaOENPZ3VrVkJQOCtWamV0QWZBWmFxb21XUEJTU0hMbXJuNkFxWEpTZ0E5QVhnQStVdkIvcWdIc0hOQ21kSFpRcEhkYms4SDhLbk5ac05iYjcyRmlJZ0lveU9GdEZQVzVkeVFuNStmYVhTZWtESnFXWGkwSHJOWWcxb0lRQlBJTm5pMHllNE5VNzgwT2hwUlhiSGdwTkNUdmlMTTJpYjhJU2cxUXdGbUVieDdYR2xYbGE2YnNxZjZuYW1ocEtXbDVTbWxNcSs0NGdyY2ROTk5Sc2NKZVVWRlJSZzllalFLQ2dyZzhYaCs5OWxubjMxaWRLWlFFejBpcDc4eWFVOHBJRm1BTWlWeVMwRmUxbjE4VkM0MVI3eUhrMEpLNUlpY2dkWTJFWHVVVXJNaEtJZklISGRlNURBV204WktTVWxKVTBwbFdxMVd6SjgvMytnNEJDQXFLZ3BqeDQ0RkFKaE1wa1VHeHdsSmhSdW03M0FmS2htZ2k5eXBJR1lvZGEvVnVYcEgrTERjSGtabkk2b3RGcHdVTXF4TzErMG1rL2FPVXVnaXdBWmRMRDBLOHFZOUJrendYYnVHR3BXbWFZc0JZUFRvMFlpTTVES25UY1hzMmJOaHRWb0JZR1JhV2xyTmJ5Nmw0Tms2NTNoaDNyUy95SWt1NTJjS1NBb0x3ODVvWjg0VW82TVIxUVlMVG1yeElvZTVPdGtjcmc4VjhEY2xDQk5nZ2J0MDc2aWk5VmYrV1AzZTFORFMwdEpTbEZLam9xT2oyZDFzWXFLam8zSHh4U2RXNkZGS1pSdWJKclM1MTAzYjZUNVVjamFBSlFvcVhCUE5aWE80bmtSR0RtOTJwcm12WDJVQUFDQUFTVVJCVkdhQkJTZTFhTFpNMTZWbU0zWkJZYUJBdmhCZEpiblhaVDJFemRuVlA1T1FHb1ZTNmg4QU1ITGtTRVJIUnhzZGgwNHpaODZjaXQvTGhjbkp5WGFqODRTMHJYT09GNnpMdWtIWFpRU1UvQXFGeVZhTDlrMlVJemZkNkdoRTFXSEJTUzJXemVHNlJ6UzhDQVVyUk81M2E4ZnNuT1hadFBUdjM3OC9nREZSVVZHNDl0cHJqWTVEZmxpdFZseDAwVVVBQUpQSmRKdkJjUWhBNGZwcEd3dU9tcnVKWUlOU1NOQ0FENk16YzZZWm5ZdW9LaXc0cWVVWjhvVE42bkJ0aHNKTkNoRFI5UWtGZWRQK2dEZXZMVFU2R25rem04MS9Cd0NuMDFseHJ5QTFRWFBtekVGVVZCU1VVaGNuSnljUE5Eb1BBZmg0OGpGMzNsNm5pUHFyVWlwTVU5b3FxM1AxUTRCdzlSbHFrbGh3VW9zUzZWajFPNnZWdkVjcFhBRGdtekpvZmQzcnA3OW9kQzd5WmJmYjA1VlNZeU1qSTNIZGRkY1pIWWVxRUJNVGd3c3Z2QkFBWURLWi9tWndIS3FVcmJ2enBpNFc4UXdIVUtnZzE5Z2Nxei9Cb0pXdGpVNUdkRG9Xbk5SaVJEdFhUekhCdEZrQjdVVDA1d3NzSmNsYzdxaEpXd1FBbVptWnNObHNSbWVoYWx4OTlkVVZYYzdScWFtcFp4dWRoLzdIblRkamsrNEo2eW5BZjZBd3dCWVR0aWNxOHdtdUtrQk5DZ3RPYWhHc2p0Vi9WNUFjcFJBQjBXOTI1KzJiaERWemlxcmZrNHlRa3BLU0J1REN5TWhJTEZ5NDBPZzRWQU94c2JFWU5Xb1VBRURUTkhZNW01akNqWk4rY3UrUFRCZmdSUUJ4bW1aK0w4cVJjNG5SdVlncXNPQ2s1azVaSGE3bkZPU1dFemN1ZVM0cHlKdCtMNUN0VjdNZkdValR0TnNBWVBqdzRZaUppVEU2RHRYUXZIbnpLcDRkZjFGNmVqcG5yRGMxT3llVXVkZGxUUlJkdjFVQjRaclMvaS9hNmVMOUt0UWttSXdPUUZSbkdROWJiYjBtdnE4VUhJRDhxdXN5eUwxK3hydEd4NktxblZ4Mzg0R29xQ2dzVzdhTXoweHZSaUlpSW5EMDZGSHMyTEVEQU5vZk9IRGdlYU16a2EreWIvLzFycVhIMksrVVVwY3B3VWhMajB2YmxIM3o2cHRHNTZMUXhnNG5OVThaT1Iyc0Z1c3VLQXdRd1hZeDZYMEtOMHpmWVhRc3FwRy9BU2VlS3RTcVZTdWpzMUF0elpneG8rSnBVSmVrcHFhbUdwMkgvSFBuVFgvT1UyNGFDS0JJS1N5d09sMmJrSkZ0TmpvWGhTNFduTlRzV0Iycis5bkN0YStVUWljQlhuYVg2WVBjYjg3NHhlaGNWTDMrL2Z2M1YwcGRGaGtaaWF1dnZ0cm9PRlFIclZxMXdpV1huTGcxVUNuMVY0UGpVQldLTms3ZVVtNHk5UkZndndLR1dzTVRQK09UaWNnb0xEaXBXYkU2Vmc4RFpBdUFHQkZaNWo1VWNnVTJUeTh4T2hmVlRGaFkyRjhCWU5Tb1VleHVObU16WnN4QVJFUUVsRktYMmUzMlpLUHpVR0RGYjA3ZTd5Nk43Q3VDenhUVVdiWndiUmRHUGNVYnA2blJzZUNrWmlQYXVYb1NsTHlwRkNKRTVHL3V2TzhXWXV1YzQwYm5vcHBKU1VsSkFqQWhJaUlDOCtiTk16b08xVVByMXEweGR1ellpcmUzR0ptRmFtRHpCTGU3ck1zQUFPOEI2R3JUUGJ1dG8xYkZHeDJMUWdzTFRtb1dvak56cGltUlhBVllSTmV2ZHVkTlc4eVo2TTJMcG1sL0FVNDhNejB1THM3b09GUlBWMTExVmNXRXJ3bkp5Y245ak01RDFkZzh0THhnWFdTR0FPc0F0Rk82YVUvRXNKVmRqWTVGb1lNRkp6VjVVU056cjFKS2Uxd3BoT202WjVKNy9mUkhBWWpSdWFqbTdIWjdYNlhVcFBEd2NIWTNXNGcyYmRwZ3pKZ3hBQUNUeWZRWGcrTlFqVXp3dU5mdEhYMXlyYzRZYzFqWUY1RWpWbmN4T2hXRkJoYWMxS1JGWmJybWFLSWVWUXBtMGZVSmhldG5QR3QwSnFvOUVma3pBRGdjRHJScDA4Ym9PQlFrTTJmT1JIaDRPSlJTVjlqdDlyNUc1NkdheU5iZDY2Wk8xQ0c1Q29neW1mUXZJek9lNm14MEttcjVXSEJTazJWMTVsNmphWGhJQVdieHFNdjRUUFRtS1RrNXViZFNha3A0ZURpdXVlWWFvK05RRU1YSHgxYzhZMTBCWUplejJWQlN1QzVyQm9BbkZWU1VPVnovTWlyemlRU2pVMUhMeG9LVG1xUW94K3FyQU8wQkJaZzlvbC9xM2pEMVphTXpVZDJZemVZL0FjQ0lFU01RSDg5NUNpM05yRm16WUxGWUFPRDN5Y25KdlkzT1F6V2xwR0RkMUN5QlBBdUkxYVNaZDBXZHQ2S2owYW1vNVdMQlNVMk8xWmw3bVFaWnJpQm1qeTVqaS9LbXYycDBKcXFiMU5UVU13Rk1zMWdzN0c2MlVPM2F0Y1BvMGFNQlFKbE1wajhibllkcVE0bDczWGVUVDk3VGFUTkZSZXpDY0JmdmVhRUd3WUtUbXBUb3pOemhnSHJteEFRaG1WUzBmdHByUm1laXVsTksvUkU0OGN6MDl1M2JHeDJIR3Npc1diTVFGaFlHQUZOTy9wRkJ6VWEyN2w2Mzl3b0lYZ0VRWXpQaEN3eDZJZExvVk5UeXNPQ2tKaU1xYy9VQXBXSHRpYVdQTUxkdy9UUk9FR3JHK3ZYcjEwTXBOU01zTEl6ZHpSYXVRNGNPR0RWcUZKUlNtbExxVDBibm9kcksxZ3Z5OWw0dWdyZWgwTTRXVTdRRDQxOHdHWjJLV2hZK1Y1V2FoUERocmw2YUp1OG9xSEJBL3VoZVArMHhvek5SL1lTRmhkMEVRRm10VnVUbTVob2RoeHJZa1NOSEtyNmNscDZlZnUvV3JWdDNHWm1IYWl0YmQ1ZGxPNnpoaVZzVlZMTHRXUEVIQmNEdmpFNUZMWWN5T2dBUlJxeUl0V2tSUDBBaFdoZTVzekF2NnhaQWNaM05aaTR0TGUxWHBSU2ZYeG1DUk9TNi9QejhaVWJub0RvWS80TEYrbHZ4YnFYUUJaQzFCZXVtalRFNkVyVU1MRGpKWU5tYTFkbHR2d0k2QW5peVlOM2VhWHlDVU11UWxwYVdBbUN3MFRtb2NTbWxTbzRjT2ZMc2Q5OTlWMkowRnFxaklVL1liRmJUZDRCcURkRmRCWG5UcHhrZGlaby9GcHhrS0t2VDlaa0NrZ0c4VzNDb1pBU2ZqVTVFMUFRTWY3eTkxV3pacDRCd1hlU213cnhwL3pRNkVqVnZuRFJFaHJFNWM5ODhXV3p1SzlpL041UEZKaEZSRTdGeDFrK2ljQTRBYUVyZEc1V1pNOXJvU05TOHNjTkpockE2Y3grQ3FIbFFVdXcrYXU2SWp5Y2ZNem9URVJGNWk4ck12ZGlrcVg4QkFNcksreFM4ZmRWWEJrZWlab29kVG1wMDBabXV5WUM2V2lrb2owZnJ5MktUaUtocEtsby83VFVCYmdVQWhKbi9neEV2eEJvY2lab3BGcHpVcU1LSHUzb3BEVGtLMEtEVWVjVWJwdjdYNkV4RVJCU1llMTNXM3dYeUFoVE1WbE14bDd1aU9tSEJTWTBuSXlmQ1lzWVdCWmgxSGRjWHZEWDFQYU1qRVJGUjlkenJwazBVWUtjQ090aWN1YThiblllYUh4YWMxR2hzNGRvWEFHS2c0OG5DOVZsY280K0lxQmx4bCs1TkZhQUlVQmRHWitiOHdlZzgxTHl3NEtSR0VlMTB2UVdnR3dTN0M5WkhUZ2ZBaGQySmlKcVR6ZG5seHpWSkJnQk4wKzZMR3Y3VTJVWkhvdWFEQlNjMU9LdkR0VUFKSElBcUwvak5OQUNZNERFNkV4RVIxVjdwbTlPKzBYVjlPZ0NZeko2UE9ZbUlhb29GSnpXb2lCR3J1a05oaVZKUUlrampqSFFpb3VhdGNQMzBYQUJQQWxCV3JmZ0xnK05RTThHQ2t4cVNDak9aUGxXQVdlQlo0TTZiK2grakF4RVJVZjBWck11YUNwRnZsVUtDelpHNzB1ZzgxUFJ4NFhkcU1EYUg2Mk1vbkNPQ3Q5MTVVNGNEaXZkdHRsQXBLU25ubUV5bVRRQ2lqYzVDVFpKSDEvVWJ0bS9mdnRUb0lCUkU2U3VpYkcwakNnQm91aTdPd3ZYVDhveU9SRTBYTzV6VUlLd09WN1lBWnd0UTVDN1RSN1BZYk5rMFRic2JMRFlwTUpPbWFYOUxTa3F5R2gyRWdtanJuQ0pkaVFNQU5FMnQ0LzJjVkJWMk9Dbm9Ja2JtSkpwRjI2TUEwM0dQdVVmSmh0OS9hM1FtYWpocGFXbm5LNlhlaVltSndkcTFheEVWRldWMEpHcENSQVJ6NXN6QjFxMWJBV0RSdG0zYnNnMk9SRUZtYzdvZUJ6QlRnTy9kNjdLNkdKMkhtaVoyT0Nub3pLSnRVWUJKUk9heDJBd0ppd0JnNHNTSkxEYkpoMUlLYytiTXFYZzduMTNPbHFkZ1hkWXNBUHNVY0liVjRYclk2RHpVTkxIZ3BLQ3lPbDJiRk5CV2dIeDMzbmNyak01RERldGtkek1qSmlZR1U2ZE9OVG9PTlZGMnV4M3A2ZWtBMENZOFBQeEdvL05ROEJXVVJ2WURBS1V3eitaWU5kam9QTlQwc09Da29MRTZYSmNyWUNnQXVJLytsZ0ZrNndaSG9vYkg3aVpWaTEzT0VMQjVncnNjTXZIRUc5Tm1ESG9oMHRoQTFOU3c0S1RnR0xVc1hBRXZBTUR4Y3YxOGZId3QxOXRzNGRqZHBOcGdsN1BsSzE0MzdRVUIzb05DbU5WVy9Eb2duQ2RDbFZod1VsRFk5TmlkVUZBQ3RieGs0L1IvRzUySEdnVzdtMVJqN0hLR0J2ZTZ2UmNBS0ZBS3c2eE8xM2lqODFEVHdZS1Q2czNxY00wRDBFTUV4ZTUxVStjWm5ZY2FIcnViVkJmc2NvYUNiTjFUcmc4WHdLT2dub2R6Wld1akUxSFR3SUtUNmljakowSXBQQXdBNVZCSlJzZWhSc1B1SnRVYXU1eWhvV2pqOUMxS0pCY0FyR0xlREdTejFpQVduRlEvTm92MkJRQ0k2QStXNUUzZGEzUWVhbmpzYmxKOXNNc1pHZ3J5cHMyRTRMQlNxbiswcy9zVlJ1Y2g0N0hncERxek9sWmZDNFZ1SWloMjUwMi8xdWc4MUdqWTNhUTZZNWN6ZE9pNlBsUUFqd1o1R3FPZWlqRTZEeG1MQlNmVnpmZ1hMRXJKVWdBb0w5UFBNam9PTlE1Mk55a1kyT1VNRFlVYnB1K0E0SGtBc0hrOGVaeTFIdHBZY0ZLZDJJNFY1UU9BaUR4V3NubjZkd2JIb2NiRDdpYlZHN3Vjb2NPZGwvVjdBTWVnOER2YlNOZEZSdWNoNDdEZ3BGcUxkdWFNQk5SWkFIUjMzclM1UnVlaHhzSHVKZ1VUdTV5aG85eWpPd1dpUTlTclhCQStkTEhncEZwVDBOWUFnSWhLQVNBR3g2SEd3KzRtQlEyN25LR2plTVAwajVSb2J3RlFWbHZSTTBibklXUHdmZ3FxRmF2VHRWNEJJeUI0cHlBdks4UG9QTlE0VG5ZMzM0bUppY0hhdFdzYnBPQWNPSENnMS90WFhua0ZIVHQyOUJsMzRNQUJYSHJwcFY3YlB2cm9vNkRuYVV5RmhZWDQvZTkvNzdYdDFWZGY5Um5uY0RnUUZSV0ZmdjM2b1gvLy9oZ3laQWc2ZCs0YzFDeDc5dXpCd1lNSGNlNjU1d2IxdVA2SUNPYk1tWU90VzdjQ3dLSnQyN1psTi9oSnlSampYekJaanhVVktxaHdnZlJ6cjV1MjAraElSTlJFaFEvTDdXRnp1c1RtZEFtU1hyQVluWWNhVDFwYTJ0dDJ1MTJXTDE4dURRVW51dVdWcjcxNzkvb2R0M2Z2WHAreHpkMnZ2LzVhN2ZlMGUvZHVuekdyVnEwS1dvWmp4NDdKVFRmZEpCYUxSU3dXaTZ4ZHV6Wm94NjdLcDU5K0tuYTdYZXgyK3lGMk9WdTJhR2Z1ZEt2RHBWdWR1WWN4L2dXVDBYbW9jZkdTT3RXWXhhdytCUURSMVFUc25GQm1kQjVxSEMzbDNrMmxWSjFlZmZyMHFmTysyN2R2RDFyK05XdlcrR3h6T0J4Qk9mYnExYXZScTFjdjNIdnZ2U2dySzBOWldSa3V2L3h5Yk51MkxTakhyd3J2NVF3ZGhldW01U2pnT3dYVk92cG8wZlZHNTZIR3hZS1Rhc1NhNlpvRGhWWUFqcm5YVDMzUjZEelVxSUp5NzJaMXhkbnB1blhyNW5kY3QyN2RhblhzVnExYTFUbHpzTTJjT2JQeTlhYy8vYWxXKy83clgvL3llcCtTa29KT25Ub0ZKVmRZV0JnT0hUcmt0YTI0dUJqanhvM0QwYU5IZzNLT1FIZ3ZaMmdwTC9GY0lJQkgwOVEva1pIVGRQN0hTUTJPQlNmVmlOTHdDQUNVYXlZK3ZqS0V0SlR1WmxQeHhCTlBWTDZlZSs2NUd1LzM3YmZmNHQxMzMvWGFkc2tsbHdRdDE1VlhYb25ubjM4ZUpwUDNWYzU5Ky9aaDNyeDVRVHRQSU94eWhvN2lkMmQ4cndUUEFvQTFYRnNEemlVSkdTdzRxVm8ycCtzTkFKb0FHNHJmbkx6ZjZEelVxRGd6dlFsWXRXb1ZSTHdYaEZpMGFGR05MKzNYcEVzNWJ0dzRQUHJvb3o3Ym4zMzJXYitYODRPSlhjN1FVcENYTlVVRUpRbzQxem8wbHc4T0NSRm1vd05RRTNmUmlyWW93eWdBY01kRVhtaDBIR284d2U1dXBxU2tWUG41WjU5OTV2VytiOSsrc0ZoODU2YVZsWlhoeXkrL3JQR3hiVFliZ0JPejIwK2Y5WDdnd0FGMDZOQ2g4djMyN2R1UmxwYm1OV2JYcmwwNGV2UW96am5uSE96ZXZidHkrODZkTzVHUWtGRDVYa1RRcVZNbkZCY1hWMjVyM2JwMXdGdzFkZno0Y2VUbTV0YjdPRFV4YytaTWZQMzExN2ozM251OXRsOXp6VFVZUG54NGcvN1JVZEhsM0xwMWEwV1hNN3ZCVGthR0V5WHpsS2duWUZHYmdCY1NnQWtlb3pNUmtZR3NqdHlETnFkTG9wMDUxeG1kaFJwWFE4NU1QM3o0c0xqZGJxOXRhT0JaNmdjT0hQRFo3OENCQTE1ajh2UHpBeDc3L1BQUDk5cis4Y2NmZSszNy9mZmZlMzBlSFIwdHVxNEgvQjY3ZHUxYXViMnFXZW9yVjY3MCtheTJyMTkvL2JWR1B5TVJrZVBIajh1NTU1N3JjNHhiYnJtbHhzZW9LODVZRHkyMmsvOStzWTdJbldCMEZtcDR2S1JPQWRtR3V3WXBwZG9EMEF2WFRWOXFkQjVxUEExNTcrYldyVnRodDl0eCtlV1g0L2p4NDVYYjkrN2RpN2x6NTJMS2xDbjQ5dHR2QTY0dmVlalFJV3pac3FYeVZWcGFXdm5aODg4L2orKysreTZvZVN1YzNoMzk0WWNmdk41LzlkVlhYdTk3OSs3dGR6SlViWlNYbCtPT08rNm8xekZxeTJ3Mkl5Y25CeEVSRVY3Yjc3dnZQbnovL2ZjTmVtN2V5eGxhZEdWeUNxQXJFNTVGejJYaFJ1Y2hJaU5rdkcyMk9WMXVtOU1sa1k1Vmc0Mk9RNDJyb2JxYk9UazVFaDRlWHRrMW16NTl1b2lJNkxvdU45NTRZK1gyQ3krOFVJNGVQZXF6ZjNsNXVVL25iZi8rL1NJaXNtelpNbEZLU1d4c3JEei8vUE0rKy9ycmNOYmtWZUg2NjYvMzJyNWt5Ukt2NDk5Ly8vMWVuMCthTk1rbnc2bWYxNlRENmErN09YdjJiUG55eXk5OVhtdldyUEVhMTdGang4clBQQjVQclg5WDgrYk44emwzVmxaV3JZOVRXK3h5aGhhYnc3WEY1blNKMVpITHBrWUx4dzRuK1dVTjJ6Y0hRRFNBWDR2elpueGdkQjVxUEEzWjNZeUlpUERxU09iazVPQ2VlKzdCdUhIajhNOS8vck55KzlxMWF6RjU4bVNmL2N2THkzMjJoWVdGWWNtU0piajIybXNoSXZqdHQ5OHdjZUpFWEhQTk5WNGQxUG82ZlFtaUw3NzR3dXY5eHg5LzdQWCtyTFBxTnhmaThPSERmcGRPNnR1M0wvcjA2ZVB6T24xaVVMOSsvU28vMDdUYS8xLzllKys5NTdQdHlTZWY5UG0rZzQxZHp0QlNZRElORjBHNVV1cmE2SXljRHRYdlFjMFZDMDd5TldwWk9EUzFGQURLUFNXcFJzZWh4cVdVeWdZYVptYjZGVmRjZ1J0dXVNRnIyeC8vK0VlZnh6Z09HalRJNzBRWmZ3VmtlSGc0Qmd3WWdMWnQyM3B0ZitTUlI1Q1JrZUd6dm1SZG5WNUE3dHpwL1dTKzB4K3ZPV2pRb0hxZDcrYWJiL2FiL1lNUC9QLzl0MlhMRnEvM1NVbDFYOEZzMjdadCtQenp6MzIyNjdxTzIyNjdyYzdIclFuT1dBOHhiMDQrQnNqL0FZQUtWNnZCWlpKYUxCYWM1TU9xeHp5Z0FKT0k3Q2plTU9lL1J1ZWh4bU8zMjg4RE1MUWgxOTI4NDQ0N2tKb2ErTytZOGVQSFkrUEdqV2pUcG8zUFoyNjMyMmViMVdyRitlZWZqMDgrK1FSOSt2VHgraXcyTmhheHNiRUJ6NVdVbElTVWxKVEtWNjlldlFLT1RVNU85bnEvWThjT2VEd25KdGJ1MjdmUDY5NVJzOW5zODJ6NDJucnBwWmY4Ym4vdnZmZDhsa2dDZ00yYk4zdTlyMC9CK2NnamoxU1pxNkdmUUhScWw5TmlzZHpVb0Njanc3bGpveVlMVUthZ01zT2RUL1l3T2c4Uk5ZYjBOVkVuN3FkeEhjZVFKMnhHeDZIR1piZmJOelgwTTlPUEhEa2lsMTU2cWMvOWdVb3ArZnZmLzE3bHZsOS8vYlhYUHBHUmtWNmZIenAwU0FZT0hDZ0FaTWlRSVZKWVdGajVXWDFucVl1SXRHN2QydXV6clZ1M2lvakl3dzgvN0xYOW5IUE84WnYvMURIVjNjUDU0b3N2QnJ5djlQUVo4dnYzNy9jWnMyUEhqaXAvbG9IczM3OWZMQlpMbGZlMURoczJyRTdIcmczZXl4bGFvak5kZDUyOGwvTnpJSnZOc0JhSXYxVHlZbTE3ZURVQVFLbFg4UDVWQlFiSG9VYlUwTjFOajhlRG5Kd2M5TzNiRjYrODhvclA1MG9wVEpreXhldjk2YS9UTzVERnhjVmVuN2R0MjdieTB2Yjc3NytQNk9qb2VuY2FUM1g2ZXA4Vjl6bSs4Y1liWHR2UE8rKzhlcC9yOHNzdnIzekt6K216M1UvdmZxNWR1OWJyZlljT0hkQ3ZYNzg2bmJmaWVlcFYyYlJwRTE1Ly9mVTZIYittMk9VTUxZWHJzLzRFa2FOS3FmNVJtZDN0UnVlaDRHUEJTZitUOGJCVlFWMG1Jc2ZkMnRFcDFlOUFMVXlEUFZXb3BLUUVxYW1wbURGakJuNzY2U2UvWTNSZHg2cFZxNEo2M21ETHlNandldi9HRzIvZzBLRkR5TXZMODlwKzhjVVhCK1Y4ZDk5OU43cDE2NGJISDMvY2EvdnExYXU5aXNMVDczY2RNV0pFbmM2M2UvZHVMRisrM0d0YlZGUVV4bzRkNnpQMjVwdHY5anVKSzFoT3ZaZFRLWFVOdTV3aFFHUWhCS0pwK3IrUThUWWZURVBVVWxrZHVldHNUcGRFTzF5NVJtZWh4bVczMjgrejIrMlNrWkhoZFJrNm1CWXZYdXl6TVBycEM0eDM2OWF0Y2p5cXVLUmJtOWZ2ZnZjN0Vhbi9za2dpSWg5KytLSFhaeGFMUmY3Kzk3OTdiZXZRb1VQQVpZaE9IVmZUaGQ5Ly92bG5FUkZKUzB2eit2ekpKNThVRVpFdnZ2akNaOStubjM2NlRyK2ppeTY2eU9kWTExeHpqZXpidDg5ck9hdUsxNE1QUGxpbjg5U1VydXN5YTlZc3NkdnRrcGFXdHFqZS82QlRrMmQxdWc2Y3ZMUit2dEZaaUtnaHBLK0l0VGxkWW5XNlNwRytJc3pvT05TNEd1UGVUWS9ISTRNSER4WUFNblRvVU5telo0OTg5dGxuUGtYTVYxOTlKU0lpS1NrcFBpK2J6ZWEzS096ZHU3ZmY4U2twS1RKbHloUVJDVTdCV1Y1ZUxuRnhjVDVGNTZudnI3NzY2b0EvZzFQSG5WcHdubjV2NnVubkZSRlpzbVNKei9kOC9QaHh5Y3JLOHRyZXFsVXJLU29xcXZYdjU3bm5udlBKWURhYjVadHZ2aEVSa1lVTEYvcDhIaFVWSmJ0MjdhcjF1V3FEOTNLR2xpakg2b3RzRHBkdWMrYit6QzRuVVF0a2RicmVQemxaNkdHanMxRGphb3p1Wm9VOWUvWlVkdWFLaW9yRTRYRFVxbXZXbzBjUHYwWGhmZmZkVisyNWcxRndpb2hjZWVXVlZZN2Z2SGx6d0F5bmp1dmF0YXZzMmJOSFpzK2U3YmQ3ZUxxREJ3K0syV3oyR3JOZ3dRSXhtVXhlMitiUG4xL3R6K0owUC96d2c4K0VLQUF5Wjg2Y3lqR0hEaDJTbUpnWW56RnBhV2xTV2xwYTYzUFdGTHVjb2NmcWRQMW9jN3JFT2pJbncrZ3NSQlJNSTE0NDJkM01MZUhzd05EVEdOM04wLzN5eXk5K245Y05RSzY2NmlxLysremN1VE5na2RlbFN4YzVmdng0bGVmMFYzQW1KU1Y1ZFVONzllcFZiZUdYbDVjWE1FZi8vdjBEbnIrd3NOQ25lM2g2c1ZqVmVVVkVycjc2NmlxTFhhVlVyV2VuSHo5K1hESXlNdngyTDMvNDRRZXZzWGZlZWFmZjg5NXd3dzIxT21kdHNjc1pXdjdYNVhUOXpDdHVSQzJJemVGNjcrVGw5QWVNemtLTnF6RzdteFUrLy96emdKMUtBREo0OEdDLyt5MVlzS0RLWXV1cHA1NnE4cnpCV0JaSjVFVEhyVnUzYm40enJGeTVNdUQ1L1YyeXJ1cmx6OEdEQjhWcXRRYmM1NG9ycnFqeVorQlBvQ0wycnJ2dThobGJWbFltL2Z2Mzkxdm92dkxLSzdVK2QwMnh5eGw2Mk9Va2Fta3lIclpXM3JzNS9nV1QwWEdvY1RWbWQxUFhkWG40NFljbElpTENxMWlKam83MmV0KzVjMmVmZmZmdDIrZXpYOCtlUGIzZUp5UWt5SkVqUndLZXY2NEY1Lzc5KytYVFR6LzFHbmY2QkNnQUVoOGZMOFhGeFg3UFhWaFk2UGVTZFZXdlFHNjc3VGEvNHkwV2kzejc3YmRWL1FwOG5QNzg5NHBYVWxLU2xKV1YrZDNuazA4KzhkdVpqWWlJa0xmZmZydFc1NjhOZGpsRFM1VEROZVprbC9NWGRqbUpXZ0NiMDdYRzVuU0p6ZWxhYlhRV2FseU4yZDA4ZHV5WW5IZmVlVDVGU3NlT0hlWDk5OS8zMmhZVEUrT3ovNFVYWHVnMUpqdzhYUGJzMlNPdFdyWHkyajVwMHFTQUdhb3FPQThlUENqdnYvOSt3RXZHYVdscGxjYzVmdnk0REI4KzNHZE1iR3hzNVFRYmY1eE9wOTlqanhrelJ0YXRXMWZqZ3ZQNTU1LzNlNXpCZ3djSG5CM3Z6Mk9QUGViM09HRmhZVDRGOXVsdXVPRUd2L3ZhYkxiS3hmQ0RqVjNPMEdOMTVoNndPVjFpY3p3NTJPZ3NSRlFmNlNzcW5pcFVocVFYTEViSG9jYlYyUGR1bnI3a1RrSkNRdVdNOUxDd3NNcnRKcFBKYTcvVFoyY0RrTW1USjR1SXlDMjMzT0x6MldPUFBlWno3dkx5Y3RteVpZdlAyRDU5K3ZoMFdQMjlVbEpTS285VjFYMlVxYW1wVWxCUTRQZjdQNzJvSERGaWhIenl5U2NpVXZXeVNLZDY0SUVIcXJ6dmM4eVlNZkxiYjc5Vis3dDQ3TEhIUk5NMHY4ZTQrKzY3cTkyL3FLaEl6anp6VEwvN3g4ZkgxL2twUjlWaGx6TzBXRE56eHRzY0x0M3FkTzBEZUFXT3FObXlPVjJyYlU2WDJESnpHL2FSSWRUa0dISHY1djc5K3l1THV3RURCc2krZmZ0RTVFVG42dFJaMnFjK3J2SzExMTd6S2JETVpuTmxRWFBreUJIcDBLR0QxK2VhcGtsT1RvN1h1WE55Y3FvdEtxdDY5ZTNiVjBSRWxpMWJWdTNZb1VPSEJseVdxRisvZnRLMWExZDU5ZFZYdmJaWFYzQWVQbnpZNytOQS9iMjZkT2tpR3pkdURQaDd5TTdPRHJqdkpaZGNJcnF1MStqM3VYMzdkb21NakF6WTZWeXpaazJOamxNYjdIS0dIcHN6OS9DSnhzakt1ajA2aTRnTWxwRVRjZkxlemVNWXRDVFM2RGpVdUl5WW1TNGljdnZ0dDh2TW1UT2xwS1NrY3R2cGExQzJiOTllUkVUZWV1c3R2d1hOd29VTHZZNzU4c3N2KzR6Uk5FMGVlT0NCeXVKcDgrYk5kUzQyMjdadEt4TW5UcFM3N3JwTGxGSTEybWZnd0lGeThPQkJuKzkveTVZdGN1ellNWi90VlJXY1R6MzFsTVRIeC9zOVQ2QXVKUUM1N0xMTEtqdklJaWU2a2xPblRnMDRQaWtwS1dCM05oQ1h5eFh3ZUpxbStaMTRWRi9zY29hV2FFZnV3cFAvcnZvTUVGWDlIa1RVcE5neWMyOCsrVFNIZktPelVPTXlvcnRaNGVlZmY1YnQyN2ZMd1lNSHBheXNUUGJ1M1N1Wm1abGVoVXA2ZXJvOCsreXpmdGVtVEVoSThIdkplTktrU1g2TG5zek1UUG4rKys5bDM3NTlWUmFJU2lucDNMbXpwS2VuKzN6bThYaGsvdno1QVR1ZnB6OXBxT0xWcVZNbmVlT05OMnIwYy9GWGNMN3p6anN5Y09EQWdKbGpZbUxrblhmZWtldXZ2NzdLb20vczJMSHk3My8vVzFKU1VxcnNpdjczdi8rdDArOTA3dHk1VmY1Yy8vM3ZmOWZwdUlHd3l4bDZiRTdYYnphblN5SXljaEtOemtKRXRaRytJc3pxY0IyM09sMGVqTTdwWUhRY2FseEdkVGRGVGx5R1JUWGR3WmlZR0wrZFJJdkZJdSsvLzc3ZjR4WVdGc3FBQVFQOEhtL2V2SGxTWGw0dVlXRmhFaE1USXdNR0RKRGYvLzczc21qUklubnV1ZWNrUHorL3N2RDJOMHY5ODg4Lzk5dEpqSXVMazkyN2Q0dUlCQ3o2b3FLaTVLZWZmcXIyNStLdjRMenV1dXNDL296T09PTU0yYlp0VytYK2l4Y3ZEdGp0SERCZ2dMei8vdnNCbDFOcTM3NTl2WjRXVkZwYUtrT0dEUEY3N0pvc3lGOFg3SEtHRnFzajkvNlQ4dzAyR3AyRmlHb2h5dUVhZFdMbW4rdVEwVm1vY1JuWjNSUVJLUzR1cnZJeXNObHNscGRlZXNudkplVHFDdVFEQnc1SWx5NWR2UFk1NTV4ektpL2YvL0xMTDlYbUM3UU81N1hYWHV1MXpXUXl5ZnIxNnl2MzgzZzhNbTdjT0o5OTc3ampqaHI5WFB3Vm5HNjNXeElURTMyMkR4OCt2UEw1NnFkNi9mWFhmWlplaW9pSXFDd21OMjNhNUxPMFZPZk9uWVB5YU1valI0NUljbkt5MTdGdnZQSEdlaDgzRUhZNVEwMjJablhtRnRxY0xyR09XaFZ2ZEJvaXFwRnN6ZVp3RmRpY0xva2M4Y1M1UnFlaHhtVmtkN05DMTY1ZC9SYWJGb3RGVnExYUpTSW4xbm84ZGZiNG4vLzg1eG9kZTgrZVBaV0xzc2ZHeGxaT1RLcXBRQVduMisyV3pwMDdDM0JpU2FhWFgzN1paOS9TMGxLWk1XTkc1WDQ5ZXZTbzhTTWZBOTNEK2N3enoxUyt0MXF0OHRCREQxVTVxZWZBZ1FOZXF3RmtaMmQ3ZmY3eXl5OVhGdng5K3ZTUnZYdjMxdkFuVTcwREJ3NVVybzA2ZnZ6NEdrOCtxaXQyT1VPTDFlbDY5ZVJ0WUV1TnprSkVOUkErS3JmSHlYVTMzVVpub2NabGRIZXp3cFFwVXlRcEthbnlzWklqUm95UW0yKysyYWZUOXVhYmI0clpiSlpiYjcyMVZzYy9jT0NBcEtTa3lOTlBQMTNyYkZVOWFlaTU1NTZUNk9ob3I4Nm1QMHVYTGhXejJleTNLQTBrVU1IcEFsTUNvd0FBSUFCSlJFRlU4WGdrT1RsWlpzeVk0Zk9ZeWFxc1diTkdSbzhlN1RVNXE4STk5OXdqbVptWmN2VG8wUm9mcjZiMjd0MHJZOGVPRFRoTFA1alk1UXd4ZzFhMnRqcGNaVGFuUzVEeE1QL0FhSVk0NHl2RTJKeXVyd0QwMG5WY1g3ZytpMzhwaGhDNzNiNEp3TkJaczJaaDd0eTVSc2Vwa1owN2R5SXBLYW5XK3hVWEZ5TXlzdmFMTHh3NWNnU3Z2ZmFhMTdacDA2WlZmcjFyMXk3MDZkT24ydVBrNStjakxTMnQxdWYzcDdTMEZPSGg0VUU1VmdWZDE2RnBXbENQYVlTdFc3ZGk5dXpaQUhDNHRMUTBjZWZPbmZ4RHVnV3pPbHc3bEVJL1hjZVV3dlZaVHhtZGgycUhCV2NvY2F5T3RpbHhDMURxWGpjMUVsQmlkQ1JxSEhhNy9Ud0E3OGJFeEdEdDJyV0lpb295T2hKUnZZa0k1c3laZzYxYnQwSkVicy9QejcvTjZFelVjQ0tIclR6SFpBNzdTQ2tVRlJ3cWljUFdPY2VOemtRMTEvei94S1Vhc3dGL0J3QWwyTVJpTStRc0FvQ0pFeWV5MktRV1F5bUZPWFBtVkh4OURlL2xiTm1LTjgzOEJNQXZBS0tqV2tlbUdKMkhhb2NGWjZoSVh4RUdwVjhuRUwxQUw3blM2RGpVZUU1Mk40Zkd4TVJnNnRTcFJzY2hDaXE3M1k3MDlIUUFhR094V0c0eU9nODFOTWtHQUpNR0YzaVZ0bGxod1JraW91TWlMZ0NVcGtUOWlnMXpmak02RHpVcWRqZXB4V0tYTTdTNDg2WXRoOEFOeUZsV3gyb3VrZFNNc09BTURVclQ4Q0lBNkNLVGpBNURqWWZkVFFvRjdIS0dHbmtiQUJUa1JxT1RVTTJ4SFIwS1JxeUl0Wmtpam9xZzJKMlh4UlpYQ0xIYjdUc0E5SXVJaUVEbnpwMk5qa1BVWUg3OTlWY2NQbndZQUE2WGw1ZDMvZnp6end1TnprUU5KQ09uZ3pWYzI2OEFyZURZNFdoOCtJZGlveU5SOWN4R0I2Q0daek9GUHdBQVNzbnpSbWVoeGlVaU1Vb3BsSlNVWU0rZVBVYkhJV3B3SW1JMW1VeHRBYkRnYktrMlR6K29uS3YzQTlMVkdoMzNPemV3MmVoSVZEMFduQzJkWTNVMFJMSkV3ZU0rVkhxTjBYR29jUlVVRlBTUGpZM3RhblFPb3NZaUlvZno4L04vTkRvSE5TeGQxLytzYWVvWnBha25nT3d6Z1d6ZDZFeFVOVjVTYitHaVI2eDJhaVo1QzVBakJldW10VEU2RHhFUlVURFluSzdmQU1TVWFkS3o5TTFwM3hpZGg2ckdTVU10bk5KMEZ3Q0lSNXRsZEJZaUlxSmdFWkdOQUJEbVVkY1puWVdxeHc1bkMyWjFMRytuVk5SUEFpbDFyNXNXWVhRZUlpS2lZSW5LZkNKQjA4ei9WUkJWSUZvTThxYnl2dDBtakIzT0ZpM3lXZ0NBNEFPRGd4QVJFUVZWMGZxcmZnVHdDNkMwU05GVGpjNURWV1BCMlZLbHJ3Z0QxTTBRaUhpTzg4bENSRVRVNHVqQWd3QmdVcmpiNkN4VU5SYWNMVlJrWEdSSHBmNmZ2ZnVPYjZwZS93RCsrWjZrNlVyYVVwYTFCY3BlaGJZQlFSU2tJRFFNWlNpQ3ltaVpaU2ppdlNycUJXOVZ2SXJ6S3Y0dWdvTzJ3bFZ4Z0loQTJhSWd5bWk1N0ZsQUZJU1dBaDNwU3A3Zkg2V1JOR21idGtsT3h2Tit2Zkt5T2ZPVE1IeDR6dmQ4RDN4SUlMdGd5OVEvNWM3REdHT00yVnRodXY5Q0FBVkNpTHZWOFdsTjVNN0Rxc1lGcDRkU0tyQUFBRUQwbWN4UkdHT01NUWNaYlFEd1B3QVFaQmdpY3hoV0RTNDRQVkd2bGY0RUdrdUFJVDh2NEZtNTR6REdHR09PUWdiajh3Q0lKT2xmUURMWE5TNktmMkU4a0ZwVDFGcVUvOXBleHMraitaRmZqREhHUEZiKzVvbmJRYmdxZ0REL0FhMzRHYjR1aWd0T2owVHZBd0NCL2kxM0VzWVlZOHdKZmdVQVNUSStLSGNRWmgzUHcrbHA0djVQcmZGVjV4RlFrcC91SDNCemZBdnpFcDA3ZDFiNyt2cnVCZEJlN2l5TXlZR0lzc3JLeXJvZFBIZ3dWKzRzekhrQ0JxVEdLaVRzZzhDMXZPS3NKdGllWENaM0ptYU9PNXdlSnRCUDNRb0FRTGpDeGFiMzhmWDFmUWhjYkRJdkpvUm9xVkFvSnN1ZGd6bFg0ZWFFREFKZEJ0REFUOVdxbWR4NW1DV2wzQUdZZlVsR3ZBWUJrQ2lmbTR4NWo2NWR1d1lDZUFjQTNuMzNYZlR1M1Z2bVJJdzUxLzc5K3pGdDJqUklrdlJpdDI3ZFB0eTNiOTkxdVRNeFp4SS9BaGlsRk1ieEFGNlNPdzB6eHgxT1Q5SnRTUUNBUVVRb0xjZ3VlbHZ1T015NWxFcmxhQURCN2RxMTQyS1RlU1d0Vm91WW1CZ0FDREFZREZQbHpzT2NxNVNNenhOZ0ZCRFBsRC84aExrU0xqZzlpQ2JFTHdJQ0FnTFoySmRVS25jZTVqeTNkamRuelpvbGN4ckc1RE56NWt3SUlTcTZuTUZ5NTJIT1U3eHA0a2tBZndJSTlHdmd3NWZWWFF3WG5CNkVsRGNuZXdjK2tqVUljenJ1YmpKV2pydWNYbzZ3R3dCOEpBWGZyZTVpdU9EMEZISEwvQUE4U0lBaFg3citpdHh4bVBORVJFVDRFOUhiQUpDVWxDUjNITVprTjIzYU5BQ0FKRW5KN2R1MzE4Z2NoemtSa2ZFbEVBZ0N6d0FQS2VUT3cvN0NCYWVIOEpla2hqY25lOC9CK3RuRmN1ZGh6dE80Y2VOUlFvaVFObTNhSUM0dVR1NDRqTW11UjQ4ZTZOcTFLd0FFcXRYcVNYTG5ZYzVUc0dsaUpnUnlBRFR5anhzZUpuY2U5aGN1T0QyRXdrZVVUd05DWXBQTVVaZ1RSVVJFK0FONER3Qm16SmdoY3hyR1hFZkZud2NpZW9XN25ONkZnSU1BSUNsTEJzcWRoZjJGQzA2UFFBS2d1UUJRQnN5WE93MXpIdTV1TW1ZZGR6bTlGeG53THdDUUpHaysrQUUzTG9NTFRrOXdiMXFvQUFKQWRMMW80NFFzdWVNdzU3aDVaenAzTnhtcndxMWRUcjVqM1hzVWJFN1lET0FHaEdpcGprOXJMSGNlVm80TFRnK2dVYUkzQUJEQXhhWVhrU1RwVVNGRVNNdVdMYm03eVpnVlBYcjBRRlJVRkFBRUdvMUcvbGVaRnlIZ0xBQkFNblNTTndtcndBV25aM2dKQUl6Q21DeHpEdVlrRVJFUi9rS0kxd0crTTUyeDZreWZQaDBBSUlTWTE3bHpaN1hNY1ppVEVJa1VBSUJSbWlOdkVsYUJDMDUzVi81MG9hNEVLaTVNbi9TdDNIR1ljelJxMUdoY1JYZHo0RUFlRjg5WVZYcjE2bVhxY3FwVXFzZmt6c09jb3dCWVNvUXlJVEFNdlZiNnk1Mkg4YlBVM1o2L0pqQVVNQUFRdVhKblljN2hyTzdtdFd2WHpONkhoSVE0N0Z6MWNmTGtTWnc0Y1FLblQ1L0dxVk9uY09yVUtmVG8wUVBKeWNrT1BlK1pNMmV3ZCs5ZTdOMjdGNTA2ZFVKaVlxSkR6MWNoSXlNRGp6MzJHS0tpb3RDbFN4ZEVSVVVoT2pvYURSbzBjTXI1YjFWVVZJUzB0RFRvOVhvVUZoYWlzTEFRRFJzMnhKdzVydFZVbWo1OU9oNTc3TEdLTHVmN2h3OGZ6cGM3RTNPd2pSTUtFSjl5RVJETmZOVUZFY1hBU2JramVUc3VPTjJjNUdjY0J3SUUwVWE1c3pEbnFPaHVkdWpRd2FIZHpjb0ZqRjZ2aDUrZm45bXkxMTU3cmQ3bmVmYlpaK3UxL3dzdnZJRFBQLy9jYk5uT25Udng5Tk5QSXpBd3NGN0h2bnIxS3M2ZE80ZHo1ODdoL1Buek9IZnVIQTRkT29TOWUvZmk2dFdycHUxNjl1eUo4ZVBISXl1cmJzT29temR2RHBWS1pkTzIzMzMzSFhidDJvVmR1M2FabGkxZXZOaDA2ZGlaZkgxOThkUlRUeUV2TDgrMExEZzQyT1VLemw2OWVxRmJ0MjdZdDI5ZlJaZXovcjl4bWVzVFlqZUFaaXBKZXFBWVdDaDNIRy9IMHdXNE9iVXU5YW9BR2hTak9Lb2tmZHBodWZNd3grcmN1Yk5LcFZKZEVrSTBlT09OTjlDL2YzK0huVXNJODc4ZXJCV2NsYmVwQ3lJeWU1K1ptVm1yL1RNek16Rng0a1NMNWYvNjE3OHdlUEJnbTQ4VEhCeU1saTFiQWdDS2k0dlJxRkVqNU9mYjFnaVRKQWtaR1JtSWpvNjIrWHkzT25IaUJOcTJiV3ZUdGwyN2RzWEJnd2RON3hVS0JYNy8vWGMwYmRxMFR1ZXVyNzU5KzJMSGpoMW15MzcvL1hmY2Z2dnRzdVNweWkrLy9JS1pNMmNDUUlFUW9zbStmZnNLNWM3RUhDdGdZRnAzaFVSN0NMaVVuNTV3T3dDcWNTZm1NRnh3dXJQQnk0TTBSc04xQUFWNTZRazhHTjRMUkVkSFQxUW9GSiswYmR2V29xdG5iM0lWblBZNFpsME1IejRjcTFldkJsQitxZGpmMzdaaFgwcWxFbDI3ZGtWeWNqS0dEUnRXcDNQZldxRGRkdHR0MVc3NzU1OS9tcjJYSkFtTkc5ZC81cGR1M2JyaCsrKy94NGdSSTJxMTMvNzkrL0hiYjcrWkxldmJ0Mit0aG1BRUJnWml4WW9WdFRwdlhVeWVQQm1abVprd0dvMVBaMlptdnVud0V6TFphWFJwMXdBS1JyRlA0N3p0ajJiTG5jZWI4U1YxTjZZaENnTUFBbmo4cGhmbzNMbXpTcEtrdDRDL25oWE5uRXVoVUtCZHUzYUlpWW1CVnF0Rno1NDkwYjE3ZC9qNysrUENoUXQxUG01QVFJRHA1OG9GWlUyTVJtT3Q5N0VtSnljSEFQRHR0L1cvOS9DSEgzNm8xZmJCd2M2WkluUGF0R21ZT1hNbUpFbEs3dGF0MjMrNHkra0Z5SGdSUWdRYmZNb2lBWERCS1NNdU9OMFlrWEdHQUNCSWZDcDNGdVo0U3FWeXJCQ2lRZHUyYlIxNktiMCtLbmNyclpHcmcxbGZlL2JzUVZSVWxLbkx1M2Z2WHJ6MTFsdUlpWW5CM0xsejBiaHhZMnphVlA1azJieThQRHp3d0FPbWZWdTFhb1VsUzVhWTNvOGVQUnE1dVgvOU83RytZMDJaYlhyMjdJbVltQmhrWm1ZR0dneUdtUUM0eStueHhIY0FPa2pDT0I3QVhyblRlRE11T04zYlZBQXdrTS83Y2dkaGp1V3M3dVkvL3ZHUEtpOXR0bS9mM2xRc25qMTcxdW8yOXJoVDI1YWlWUTdkdTNjSFVENitjL0Rnd2RpMmJSc0FJRDA5SGRPblQwZHdjREFHREJnQUFOaXdZWVBadmgwN2RqU3RBOHcvbzFLcGhJK1BqNlBqczV1NHkrbGRTaUVXK3hBOUpZQUVJUGxKSU5rb2R5WnZ4UVdudStxNVBFakFFQUJDZnVHbVIvNlFPdzV6TEY5ZjM5RUFHclJ1M2RxaDNjMmNuQnljTzNmTzZycno1OC9YdUg5cWFxcTlJK0hZc1dPMUhsZG9pOVdyVjZORGh3NjEzcy9YMXhlZE8zYzJGWnk1dWJsNDY2MjM4TkpMTDVtMldieDRzZGsrRmNWcWhWdnY2bGFyellkZld5dTRTMHRMMGFGREI1dzVjOGEwek1mSEI2ZE9uVUx6NXMxci9SbXFVM0grbzBlUElqMDlIVTg4OFlUVnJ2U3hZOGNRRnhkbnVwd3ZTUklXTGx5SXA1NTZDa1ZGUlpnMWF4YWlvNk14YmRvMGk3Ry82OWF0dzhXTEZ6RjU4bVM3WnJkRno1NDkwYVZMRnh3OGVEQ1FpS1lCK0xmVFF6Q25LZG80SWN0SGw1b0xpTkRBZTlzMUx0aUMrbzgvWWN5YitBMWFGcW5ScFpJNlByWHVBOGVZdTFER3hzYm1hTFZhU2s5UEowZEtTa29pbE4vSldlMnJnaTNiMm5xc3FtUmtaTmpsUEpWZkdSa1pWWjVUcjlkWG0vUDQ4ZVBrNys5dldoY2NIRXpYcmwwaklxSzFhOWVTRU1KczMxOSsrY1cwNzVVclY4eldSVVpHMXZnZC9OLy8vWjlGbmlsVHB0UzRYMTM5K09PUDFLQkJBd0pBZ3dZTm9pdFhycGl0Mzd0M0x6VnQydFNVSlNnb2lMNy8vbnNpSXJwNjlTcjE2ZFBIdE83MjIyK25aY3VXRVJGUmFXa3B6WjA3MS9UOXpKNDltOHJLeWh6Mk9hcXljK2RPMG1xMUZCc2JtOWVtVFJ2ZmV2M3BaQzVQclVzOW9OR2xrbVpBV20rNXMzZ3pmdEtRbTFJYXhWZ0FFTUE2dWJNd3g5SnF0UThMSVVKYnQyNk4rUGg0dWVOVUt5c3JxOGFYTzdoeDQ0YkZzci85N1c4WU1HQUFtalJwZ3ZidDIwT3YxNXZXWGI5K0hlKzk5eDUyN3R5SmNlUEdtWFVwdTNidGl2YnQyNXVXclZ5NTB1eTROVTBmbEorZmp3VUxGcGd0VXlxVmVQNzU1MnY5dVd5aDErc3hidHc0MHhqVERSczJvRWVQSGpoMDZCQ01SaU9XTEZtQ2UrNjV4OVRaREFnSXdKdHZ2Z2wvZjMrc1hic1d2WHIxd284Ly9tZzZYbGxaR1dKaVluRDA2RkgwNnRVTEN4Y3VOSDBYaXhZdHNzdE5TclYxMTExM29VdVhMaEJDcUlPQ2d2Z1o2NTd2S3dBZ2lTYklIWVF4dDZPT1QvbGRvMHVsd0lITFl1VE93aHpLYWQzTnlsQ3BvNmJYNjJ2YzVzcVZLelcrS3U5VEUyc2RUbnQ4bnVvNm5IUG56cTExeDFTajBaQ3ZyNi9GOGxXclZsSHo1czFKQ0dGMWZVMmR5amx6NWxqc2s1U1VaUFV6MWZVMVpzd1lzM09lT1hPRzJyVnJaN1pObHk1ZGFQbnk1YlU2YnN1V0xlbkVpUk8wYXRVcTh2UHpNMXNYRkJSRTMzMzNYWjErTGUyQnU1emV3MzlBV25OTmZLcFJFNSthQ3lSem80MHhtOFduQmQ2OG5NNkQzVDJjVnFzZHA5VnE2YUdISG5MNi81QlJoNEt6THErYVdDczQyN2R2WCt0WDVXTlVWWEJtWjJlVGo0K1BYVDVieGErYlRxZXJjcHR2di8yMnlzKytkKzllVWlnVVp0czNhTkNBc3JPejdmYjl3MHJCU1ZSKzZUOG1Kb1lBVUxObXpTZ3JLNHRLU2txb1pjdVdOaDJ6VzdkdWRPblNKZE94SWlNanpYNzlqaDA3VnVPdnZhTWxKQ1NRVnFzbHJWYnJXbzlHWW5hbmlVL04xZWhTQ1hGTEdzbWRoVEczRVJpMzdMYnlnalBsa3R4Wm1FTkpXcTAyVzZ2Vm1zYkhPUk5jdU9DMHg2dTZEdWVFQ1JPczd0T2tTUk42NElFSDZMWFhYcVBObXpkVGRuWTIzWDMzM2VUcjYwdFBQZlVVaFlXRm1SVmNlWGw1UkVRMGE5WXNxOGNiT1hKa2xSa0tDZ3FvVTZkT0Z2c3NXclRJcnQ4L3FpZzRpWWh5YzNOcDVNaVJsSnFhU24zNzlxV0xGeS9TaHg5K1NBQ29ZY09HMUtsVEp3b0tDckk0M3RDaFF5a3ZMNDlLUzB0TngvcjY2NjhKQUVWSFI5UDE2OWRyL0hWM2hoMDdkbFFVbkRmQU45RjZOSTB1OWJoR2wwcUJBNVoxa1R1THQrSS9ZRzVJNFN1NkVRQkFISmM1Q25PZzJOalkwUUFhdG16WkVrT0dESkU3amxlWk8zY3VQdjMwVXhBUnVuWHJoakZqeG1ESWtDSG8zTG16eGJidnZmY2UxR28xMnJWcmh5ZWVlQUtEQnc5R1NFZ0kxcXhaWTdvRFBTb3FDc0hCd1RBWURQRDM5OGZ0dDkrT1ljT0dZZjc4K1ZWbW1EVnJGbzRjT1dLeGZOS2tTYWFmZFRwZHJUN1hqaDA3ek1hZVZyaDE0dmxibFphV0lqUTBGSW1KaVNBaUpDVWxZZFdxVlJnM2JoeFVLaFhtelp1SDExNHpmeXo1N05temtaQ1FnR0hEaGlFaUlnSnBhV2tvS2lyQ2l5KytDQUE0Y09BQXBreVpncmZmZmhzUkVSRzF5bTl2ZmZyMFFhZE9uWERreUJHTlZxdWR2bi8vZnA1aXprTVJHWDhRUW1vSGhUUUV3TUVhZDJCMjU1NHpNSHM1dFM3MWN3R01nUkZUOHpZbGZDUjNIdVlRa2xhcnZReWc0Y3N2dnl4THdWbDVLcHdGQ3haZ3o1NDkwT3YxU0U5UEJ3Qjg5Rkg5Zi90Tm1US2wzc2R3aFBuejUyUG8wS0c0ODg0N2E3WGZqUnMzNE9mbkI1VktWZWR6Zi9qaGgxWE90MnJ0RWFNMU9YLytQS1pPbllxTkd6ZWFMVmNvRkhqeXlTZng4c3N2bXgyenJLd01peGN2eGovLytVK3pDZW9CNExQUFBzT0FBUVB3NktPUG1pYTZCOHFuYVhydnZmZWdWQ3FSbEpRRW83Rjh1c05QUHZrRVY2NWN3ZHk1YzgyT0V4Z1lpT1RrWk15Wk13ZEtwWHk5ang5Ly9CRno1c3dCZ0x6OSsvZUhBaWlUTFF4ekdQOUJxYjJVaEYxRWRDeC9ZMkpIdWZONEl5NDQzUTRKdFM2dFJCQVVlYjVGYW55WHhPTTRQVkJzYk96RFFvalBXclpzaWErKytzcXA1OWJyOWRpMWE1ZlpST1dWc21ILy92ME96VkJXVmxhdlIwWFdWa1JFaE5XaXAvSUU3bzR3YU5BZ3MvZnA2ZW00Nzc3N1VGWm12ZTZwVGNGcE5CcngvdnZ2WTk2OGVXWnpmd0xsazlFdlc3WU1QWHYyTkZ1K1pzMGFQUHZzc3poNjlLakY4UjU2NkNFTUdEQUE4K2ZQeCtYTGwwM0xHelZxaEsrKytncTllL2ZHOGVQSDBhTkhEeFFVRkFBbzc1NysvUFBQK1B6eno3Rnc0VUpUSVZvaE9qb2FTNWN1Ulk4ZVBXejZUSTR3ZnZ6NGltN3k0OXpsOUZ6cStOUkNJZUNmVit5dndmYlIrWExuWWN5MURWNGVwTkdsa2thWGVsM3VLTXhoWkJ1NytmampqMXU5ay9yV1YyeHNMUFh0MjlmdVl5cHZsWldWNVpCeG0xVzlzckt5ckg0ZnpqajNyWEp6YzBtajBWUzd2Yld4dE5aY3VYS0Z1bmZ2YnJHL1NxV2lmLzd6bjFSY1hHeXh6NFVMRjBpbFVsbnNvMWFyNlpOUFBxSDU4K2RiemFUUmFLeU81YXg0ZGUvZW5VcExTMm5yMXEwVUhoNXVzZjZwcDU2eTdUZW9nMVNNNVl5TmpjMEREelh6V09yNDFITWFYU3I1RFZvV0tYY1diOFRUQTdnWmY3MCtDQUNJa0ZmVHRzdzl4Y1RFUEFpZ1lZc1dMVEI0OEdDbm52dVBQLzVBY1hGeHRkdVVscFk2S1kzM0NRNE9oa0toc011eExseTRnTDE3elI4ZDNidDNieHc0Y0FESnljbFdML21IaDRkYkRISG8wYU1ITWpJeU1ISGlSSFRwWXYxK2k3eThQS3R6bDFiWXUzY3ZYbjMxVmZUcjF3OFpHUmxtVDh2cTJyV3J4VHlqenRhN2QyOTA2TkFCUWdoMWJHeXNhNDd4WVBVbmNCNEFGQ1Mxa1R1S04rSi95YmtaSHg5bFB3SUFnWi9renNJY1FwSWs2VDBBbURoeG90VkhDanBTZ3dZTnFsd1hHUm1KUG4zNllQRGd3Vml5WklrVFUza1BJUVR1dlBOTzA2WDhGaTFhV0R4cXRLU2tCSEZ4Y1RVZXE3RFFjclJOVGs1T3RjKzczNzE3TitiTm00ZGx5NWFodUxnWXp6MzNISktUazAzRERZWVBINDdHalJ2anlwVXIxWjViclZhalljT0crUFBQUDFGVVZBUUFlT1dWVnpCbHloU0VoWVZoNDhhTmVPNjU1N0JvMFNJc1g3NGN2cjd5VG9NcGhNRFVxVlB4OTcvL0hRQmVCZkFSZUN5bnh5R2liNFVRdlFWaEpJRE5jdWZ4Tmx4d3VobWpKSTBvTDBHa2IyU093aHpnWm5menRoWXRXdUMrKys1eit2bERRME9yWEhmMDZGSFQyTUdMRnkvVytCenl5a1ZwVWxKU3ZiS1JsV2VNMTFWZEMvbU1qQXpFeEZnK2F5RXpNeE94c2JGbXk2emx0YlpkWmIxNjljS0dEUnR3MTExMzRiWFhYc005OTl4anR0NW9OT0tYWDM2cFEzcFlIWmRaV1ZoWUdGNTU1UlYwNzk0ZGZmcjBNVnVuVXFrd2YvNTgvUHJycndnUEQwZlRwazF4MjIyM29VbVRKbWpjdURFYU4yNk1oZzBibXJxbkN4WXN3UHo1OHhFVEU0UEZpeGNqTEN3TVFQbk5TcSsvL2pwbXpweUp5TWpJT24wV2UrdmJ0eTg2ZE9pQVk4ZU9oY1RHeGs3SnlNajRRTzVNekw0TUVuMGxrWGhkQ0R3QVlKYmNlUmh6YVJwZGFva21QdFdJdUdXMXUwMlZ1UU5KcTlWZTFHcTF0R2JOR2xuR3NpMWF0SWdlZWVRUldyMTZ0VTFqQjU5ODhra2FPWElrdmZIR0c3Uno1MDR5R0F5bWRaWDNydzFyWXpncjFIWDhhTisrZmF2TVp1c1l6cXJtN3JUMWFVaTJiTGR4NDBiUzZYU1VsNWRuZGZ2YzNGeW5qQ2UxMWJKbHk2bzhUbUZoSVgzd3dRZXlQQys5THJadDIxWXhsak1YM0pEeFNKcjQxRHlOTHBVd2VIbVEzRm04RGYrQmNpZnhhWUVBK1VDZ0FOc25Gc2tkaDltWDNOMU5BSGpzc2NmdzJHT1AyYno5bGkxYjhMLy8vUStyVnEyQ1VxbEVZV0VoSk1uNjBQQVBQcWk2WVRSMjdGaG9OSnBhNTNXMm1ycVR0NnByRjdWUG56NklpNHVEajQ5UG5mWjNKZjcrL3ZYdWJEc1Rkem05Z0VBMkFMV2Z3ZGl3Q0toNjRER3pPeTQ0M1lnYUNBUUFJc0hUT1hnZUlVblNXd0F3WWNJRXA0L2RySXZTMGxJY08zYk05TDVkdTNiVkZra3pac3lvY3QyZ1FZUHFYSEFtSkNSVXVTNDFOYlZPeDVSVFRWTWUrZm41MlRTOHdOcmwrMjNidGxVNy90TmV2Ky9xY2h4YlBwT2pDU0V3Y2VKRXpKMDdGMEtJbDhCak9UME9FYzRKZ1VnRlJCc0FXWExuOFNaY2NMb1JvNExDRlVZQW9PcEg3RE8zRXgwZFBRSkFzMmJObW1IWXNHRnl4N0hKNXMyYlVWSlNZbnBmTVQ3UDJWSlNVcXBjNTQ0Rko1TlgvLzc5MGE1ZE81dzRjYUp4VEV6TXhNek16QS9senNUc1IwQnNBS2l2QkdNOGdFMDE3c0RzaGd0T055SVphUVFnSUJIeERVT2VSU2dVaW5jQklERXhzY3BMMHE2bThvVDBXN1pzd2Z2dnYxK3JTL0wyVU4xZDEvYm1qSnVHbUx3a1NjTGt5Wk14ZCs1Y1NKTDBDb0JsNEM2bnh6Q0swdlVTbEsrU3dHQUFUOHVkeDV0d3dlbEdCTVJBQUNnbFdpOTNGbVkvN3RqZHpNM050Zm9FcE5telo2T3NyS3ppVVlGbUhIWEp0TFpkVElQQllMSE1IWVl3MU5hdDNXZGJEUjgrdk5iN25EOS9IaGtaR2ZVK2ppdmhMcWZuS2tpZmZFQ3RTeTBSUUdmRUxmUGoreUdjaHd0T3Q1RXNBZWhGZ0ZHL2VlSnV1ZE13dTNHcDdxYlJhSVRSYU1USmt5ZXIzZTcxMTErM090RTNFZUhKSjUvRXQ5OSthL1A1REFZRHlzcks0T3ZyNjVUUFgza3lkQUEyendPNWE5Y3VYTHAweVdMNW1UTm5MSlpaZXl5bXRlM3F5MmcwNHM4Ly8wUndjTERwYy96NTU1OVl2SGl4eGJZMUZkYXJWNit1OWZsVFVsSXdjZUxFZWgvSGxYQ1gwOE1SNVVLSXB2NUtSUk05eWllRFo0N0hCYWU3aUdzUkJBQ0N3TTlPOXlDeHNiSDNBMmdXSGg2TysrKy9YKzQ0bURGakJwWXVYV3F4WEFoaG1sdng1TW1UZU8rOTk4eld6NXc1RTB1WExqVTkvM3Y3OXUxV2oxSHhBc3FMMDF1N25qazVPZFhPQTFxVjZqcW4yN1p0dzMvLysxODBhTkFBdnI2K21ETm5Eajc3N0RPemJmejgvTkNrU1JPYnpqVnJsdTFUOXpucktWRkNDRVJIUjljNEdUc0FCQVlHT2lHUloramZ2ejlhdDI2TjA2ZFBOOVpxdGVQMzc5Ky9UTzVNekU2RXlBWFFWSkNoS2JqZ2RCb3VPTjJFbjJRSUJpU1E0SUxUZ3dnaHhEdEErWjNwOW5xa1lYMTA3ZHJWNnZLSWlBaElrZ1M5WG85Um8wYVpQY1dtYytmT2VQLzk5eEVYRjRmRXhFU3JUN2lwVUxuSXJOQ21UUnViaTgyMWE5ZWFDdHVhcU5WcWZQVFJSOVZ1bzlQcFpPOHMxMGZGMDRtKysrNjdhcmNMREF4RXAwNmRuSlRLL1ZWME9aOS8vbmtBZUFWQUdnREw4UmpNN1FqZ0NJQU9RbEowQnJCSDdqemV3bjMvbHZVeUN1RVREQUFDeEFXbmg3alozV3dWSGg2T2tTTkh5aDBIQUJBVkZXVjErZWpSb3dFQTE2NWRzK2dHSmljblF3aUJoeDU2Q0FjT0hNRFFvVU5yWGNEVjVrWWF0VnFOa0pBUTA2czYwZEhScHNjeVd0T2tTUk1zWExqUTVuTzdLcTFXVysxNlNaTHcybXV2SVNBZ3dFbUpQTVBBZ1FQUnVuVnJBQWpUYXJVVDVNN0Q3SU9Nb3Z6dWRHSHNMWE1VcjhJZFRqZEJRdlFFQ0ViQ0RybXpNTHVRWEsyN0NRRHQyN2NIVU40MUN3a0pRZXZXclRGa3lKQ0tMZy9Dd3NLd2FkTW1MRjY4R0U4OTlSVGk0K014YXRRbzAvNXQyclRCMnJWcmNmNzhlZXpZc1FQSGp4OUhUazRPQ2dzTFVWeGNqTkxTVXROTk8wSUlTSklFcFZKcGRneWcvTkdIVFpzMnJmZm5VYWxVYU51MkxZNGRPd2FsVWdrL1B6K28xV28wYWRJRWZmdjJ4Wnc1YzlDeVpVdWJqMWZWWGVxMmN0UmQ2akV4TVFnSkNZR3ZyeTk4ZlgzaDcrK1BnSUFBaElhR0lpb3FDb21KaWZYSzdhMnNkRGsvQlkvbGRIOWx4aCtoRWhBUVBlV080azA4NzlaTUQ2WFJwU3dEUkNJSWlYa2JFM2h5UVRjWEV4TXpWcEtrNWVIaDRWaTFhcFhMRkp4QStWM2N0dVE1ZnZ3NFFrSkM3RklZdXFwLy8vdmZadS9IamgyTHhvMGIxL2w0VjY5ZXhabzFhOHlXVlRldGsxNnZ4K0hEaDgyV2Rldld6YVh1cWk4cEtiRVlSbEZUNTltZEdJMUdQUHp3d3poOStqU0k2SW1Nakl6M2F0Nkx1VGloams4dEVZS2t2T0t6dnRpZXpQK0ljQUx1Y0xvSkluUVRBaWlSeXZnT2RmY25KRWw2RVFBZWZmUlJseW8yQWRpY3A2SWI2c21zVGU5VUg2R2hvYldhTjlUZjN4L2R1M2UzYXdaN1U2bFVwaHZLUEpFa1NVaElTTUFMTDd3QUljU3pBUDREN25LNk94S0NiZ0FpVksxcUZab1BYSlk3a0RmZ01aeHVnWVFRb2dzQmh1SU5rNC9MblliVmoxYXJIUTJnZFZoWW1NV2xaTWFZNnhrMGFGREYwSXV3bUppWWFYTG5ZWFpSUHErYnNiaWh6RG04QmhlYzd1RHVUOVRsUDFDeHZFR1lIUWlVandYRHVISGpxcjJoaFRIbUdoUUtoV211VVVtUzVvR3ZEcm85Z3NnRkFJUFNsd3RPSitHQzB3MEVTR1ZxQUJBQVB4SEJ6VlYwTjVzMWE4YmRUY2JjeUtCQmc5Q3VYVHVBdTV3ZVFSRHRCd0NGd1dCOWFnNW1kMXh3dWdHRG4wb05BRVJjY0xvNVUzY3pNVEdSdTV1TXVSR0ZRb0VwVTZZQTRDNm5KeUFobFQ5eVRFaGRaSTdpTmJqZ2RBTUtCY3B2K1JRaVcrWW9yQjVpWTJNZkFOQTZQRHdjOTkxM245eHhHR08xRkJjWGQrdThuSlBrenNQcXprRElBQUFJY0lmVFNiamdkQVBDUU9XM0F4TWRsRGtLcXpzaGhIZ0ZBQkt5MlhWZUFBQWdBRWxFUVZRU0VyaTd5WmdidXJYTENXQWVBTmVhWW9MWlRKK2pQd2dDQ1JBWG5FN0NCYWNiRUpLaUhRQUk0SEJOMnpMWGRMTzcyVDQ4UEJ6RGh3K1hPdzVqckk3dXZmZmVpaTVuTTYxV08xbnVQS3lPOWlVVlFpQWZFS0dJVytZbmR4eHZ3QVduT3lDMEF3QUk0eEdaazdDNjRlNG1ZeDZDdTV5ZWc0RHJBQkNvS0F1V080czM0SUxUTFpSZlVpK0JrVHVjYm9pN200eDVGdTV5ZW96ckFGQUdGUmVjVHNBRnAzdG9SNEN4T0gzS2FibURzRm9UQUY0RXloK0x5TjFOeHR6ZnJmTnlFdEd6NEM2bld4SkVlUUNnVUpCRzdpemVnQXRPVjlkNXBVb0lFU0FBUFFDU093NnJuWmlZbU9GQ2lNNWhZV0Y0NElFSDVJN0RHTE9UK1BoNFJFWkdRZ2pSTWpZMk5rSHVQS3d1eEZVQWtFaFN5NTNFRzNEQjZlclVsOG9ITS9NY25PNUlDQ0VXQU1ENDhlUGg0K01qZHg3R21KM3dXRTczUjRLeUFJRElFQzUzRm0vQUJhZXI4L2RWQVFBSmxNZ2RoZFVPZHpjWjgyemM1WFJ2WkVRV0FBaUlsbkpuOFFZOG9NekZCZmdvVlFBZ3dBV251eEZDTEFHQVM1Y3U0ZDU3NzVVN0RtUE1BWXFLVEJlZjVnSDRSTVlvckpZa2lETUFJQlFpVXQ0azNvRUxUaGRuTEpWVUNsOEFSRnh3dWhraHhPOEFtaEFSQ2dvSzVJN0RHSE9zVXBUZkpNaGo3ZDJFVVpMT1NEQ0NRTnpoZEFJdU9GMGNLYVR5UytvUXhYSm5ZYld6Zi8vK0hsMjZkT0c3SHhuekFpcVZLaDljYkxxVkFrUGhXWTNDRHdLaWhkeFp2QUVYbkM3T1IxR3FBbndnZ0VLNXM3QmFLenQ0OEdDdTNDRVlZNHhac1RucE91bFNEUUpvS25jVWI4QTNEYms0eWFoUUF3Q0IvcEE3QzJPTU1lWkpCRkFFUUFNa2N6M2tZUHdGdXppRDhBa0NBQ0Z3VGU0c2pESEdtSWNwSDY3V3E1T3Z6RGs4SGhlY0xrNUk1VTlBSUpKdXlKMkZNY1lZOHlSVVVYRDZGbkRCNldCY2NMbzRFcVpIYm5IQnlSaGpqTm5SelV2cUNBVDg1TTdpNmJqZ2RISENlTFBES1l4NWNtZGhqREhHUEV3eEFCZ2tBM2M0SFl6dlVuZHhRa0FEQUFMRUhVNFhwOVZxdndMd29OdzVHR095T1hiNThtWHRoUXNYOUhJSFliWWhvRVFBSUIvd3M0Y2RqRHVjcm83S0MwNkNnZ3RPRnhZYkczc1B1Tmhrek50MWFOeTQ4Uk55aDJDMVlnQUFWWWxReUIzRTAzR0gwK1dSTHlBZ1lPU0ozMTNiaXdBd2RlcFVUSjgrWGU0c2pERW4yNzE3TjJiTm1nVWh4Qk1SRVJIdmNwZlRQUWlDQVFJZ2lRdE9SK01PSjJQMUZCc2JlNDhRSWk0b0tBZ1RKa3lRT3c1alRBWTllL1pFVkZRVUFOekdYVTYzWWdBQUVseHdPaG9Ybk83Q0lQRWowMXpYaXdBd1pzd1lCQVFFeUoyRk1TWURJUVJtekpoUjhmTVRFUkVSL2pKSFlyWXBBd0FJY01IcFlGeHdNbFlQM04xa2pGWGdMcWY3SWU1d09nMFhuRzVDQ09JT3Aydmk3aVpqREFCM09kMlNJQ1BBQmFjemNNSEpXQjF4ZDVNeFZobDNPZDJURUVadTZqZ1lGNXl1VHFEOFgxOFFQS09BNitIdUptUE1ESGM1M1F3SkFRQXdLTGpnZERBdU9GMGNrY2dEQUpLTWFybXpzTDl3ZDVNeFZoWHVjcm9oN25BNkhCZWNMbzV1UG1HbzRvbER6R1Z3ZDVNeFpoVjNPZDJJUUhtSGt3dE9oK09DMDhWVmREaGg1SUxUVlhCM2t6RldFKzV5dWdjQjRrdnFUc0lGcDR1VHBKc2RUaUl1T0YwSGR6Y1pZOVhpTHFlN0tCL0R5VGNOT1I0WG5DN09XREdHVTBoY2NMb0E3bTR5eG16RlhVNDNRT1dQK0JaQ1VTWjNGRS9IQmFlTFUxQjVoeE9nWUhtVHNKdTR1OGtZc3dsM09kMkNEd0NJMHRKU3VZTjRPaTQ0WFJ3SjZYcjVUeUpNM2lTTXU1dU1zZHJpTHFkckkxRmVjSmI2K0pUSW5jWFRjY0hwNG9TQnl2OFFDRFNTT1FyajdpWmpySmE0eStuYUJOM3NjSllVYzRmVHdiamdkSEdsQm1ONXdVbWtram1LVitQdUptT3NycmpMNmNKRStmOWJGU3BmN25BNkdCZWNMazd5VlJZRGdBQzQ0SlFYZHpjWlkzWENYVTdYUlNSOEFDQy9NSjg3bkE3R0JhZUxLeXdyNzNDU0VGeHd5b1M3bTR5eCt1SXVwOHZ5QXdEb0ZjVXk1L0I0L0h4dVYyZklMNFpTRFlCODVZN2l4Ynl1dTNudDJqV3o5eUVoSVRJbHFkN0preWR4NHNRSm5ENTlHcWRPbmNLcFU2ZlFvMGNQSkNjbnl4M05hNXcvZng2N2QrODJmZituVDU5R2RuWTI5dS9mRDE5Zi9tdXJRa1dYYzlhc1dSVmR6bmN2WExpZ2x6dVh0eE1DL2dBTTJEZE5EeVRKSGNlamNjSHA4cTRVZ2RRa2hQQ1RPNGszOHRidVpvTUdEY3plNi9WNitQbVoveFo4N2JYWDZuMmVaNTk5dGw3N3YvRENDL2o4ODgvTmx1M2N1Uk5QUC8wMEFnTUQ2M3pjek14TW5EdDNEc09IRDY5WFBnQW9LaXJDMWF0WGtaT1RnNnRYcjVyOWZQdnR0MlBjdUhIMVBrY0ZJb0plcjBkaFlhSHBWVkJRZ092WHIrUDY5ZXU0ZHUyYXhjOHZ2L3d5d3NQRDYzek9reWRQWXN5WU1SYkx2L25tR3p6eXlDUDErVGdlcDZMTGVlalFvZHNhTjI3OHhJVUxGK3IvaDRqVkN3RUJJTG9FQ0o3NDNjR0UzQUZZemRTNjFEOEFOTWxQVC9BQndIOG9uQ2cyTm5hYkVDSnU2dFNwbUQ1OXV0eHhuRVlJODc4YXJCV2NsYmVwQ3lMejM4NlptWm0xMmo4ek14TVRKMDYwV1A2dmYvMExnd2NQdHZrNHdjSEJhTm15SlFEZ3hJa1Q2Tk9uRDY1Y3VZSm5ubmtHcjd6eUNoUUtCUUJnOCtiTjJMVnJsNm1vcy9iZmlwK3ZYYnVHbkp3YzZQVlZON0c2ZGV1R3ZYdjNtaTJMakl6RXVYUG5iTXBOUkhqNjZhZVJrcEtDZ29JQ0ZCVVZXWHluTmZuaWl5OHdldlRvV3UxVFdjZU9IWEhzMkRHelpmMzY5Y1BXclZ2cmRWeFB0SHYzYnN5YU5Rc0FMbDIrZkxrVmR6bmxvNGxiMGdpK2ZsY0EvSnlYbm5DWDNIa1lrNTFhbDdKWm8wc2x2d0VyV3NtZHhadkV4c2JlbzlWcUtTNHVqZ29LQ3NpYm9Qd2ZOcWFYWHErdmNadTZ2Qnh4ekxxOGhnOGZUa1JFNTgrZnArYk5tNXV0aTR1TG95dFhyaEFSMFN1dnZHTFg4NGFFaEZoOEJ5MWF0S2pWOS9mbW0yL1dLOFBmLy81M3MvUG41dVk2L2Z0UFNrcXE5KzlaZDJFMEdtbkNoQW1rMVdvcE5qYTJmaTErVmkrQkE1ZkZhSFNwcE5hbGZpRjNGbS9BTncyNUE4SmhBSkNra3E1eVIvRXlYamQyMDl2bDVPVEFZRENZTGR1K2ZUdnV1T01PSER4NEVLMWJ0N2JyK1NxNm9QWFJzV1BIZXUzLzY2Ky8xbXQvVmp0OHg3cnJrSVNpR1FBSTBHOXlaL0VHUEliVEhaQTRBZ0ZJaEM0QVZzc2R4eHQ0NjlqTitpQWJMdVhhNHpLOEk4WEV4R0RQbmowWVBudzQ5dXpaWTFwKzl1eFo5T25UQjh1V0xiUFl4OWZYRndFQkFmRDM5NGNrU2JodzRZTFora2NlZVFRdFdyUkFjSEF3UWtKQzBLQkJBNFNHaGlJME5CUU5HemFzOXcxWmtaR1JadStWU2lXQ2dvS2dWcXR4L3Z4NXMzV3hzYkZvMGFJRmJyLzlkalJyMWd6Tm1qVkRtelp0Nm5WK1ZuczhsdE0xR0dGc0kwR0FJTTdLbmNVYmNNSHBCb1JrUEFKSWdKQzR3K2s4WHRmZC9NYy8vb0VWSzFaWVhkZStmWHRUc1hqMjdGbXIyeVFtSnRZN2d5MUZxNk9GaFlYaGh4OStRR0ppSWxhdVhBbWd2RkIrNTUxM2NOOTk5K0hjdVhPbUFqTWdJTUNzaU42OWV6ZDY5ZXBsZHJ3WFhuZ0JIVHAwcUhPZVc3OFRhK003Mjdkdmo5T25UME90VmtPajBjRGZ2N3hoZHZueVpUUnQydFJzMi9YcjExc3NxNG12cjIrOWIrNnFTZmZ1M1IxNmZGZkRkNnk3ak00QVFNQ3htalprOWNjRnB4c29FY3JMS2pKQ2dMUnlaL0VHM3RyZHpNbkpxZkptbGNxZE1tdFNVMVB0SFFuSGpoM0RpQkVqN0g3YzFhdFhWMXNFK3Z2NzQvUFBQMGVyVnEyd2NPRkNMRm15eEhSelV2UG16ZTJlcHo0VUNnVmF0YkljM2wxVVZHU3hUS1dxL1hTK2ZuNStGdE5NRFJnd3dPejk1czJicXoxR2JiZjNCdHpsbEorQWFBc0FaRUQ5eHJVd20zREI2UVlVaHBJOFNFb1FVUGQ1WGxodGVGMTMwMVVWRlJYaCtQSGpEamx1VlVwS1NxQlNxU0NFd0t1dnZvcXhZOGRXVE5qdFZxeDl4cnJPaTNucTFDbjg5Tk5QcHZkYnRtd3hXNStTa2xMdC9qVnRQMzc4ZU5OTUFONkN1NXd1UUNBWUFBeEd1aUYzRkcvQUJhY2JLQ3pWM05ENDZpR0U0TUhsRHVhdDNVMTd5TXJLcW5HYmlxbUhYQlVSNGRGSEg0VlNxY1RISDMrTXdNQkFzMkl6TGk2dTJ2MXYzTEQ4LzlhRUNSTnEvSWZMOXUzYnExeDNhM2V4OG9UODFTa3NMTFJZVnRlQzg2ZWZmckk2L1ZTRjZ0YlpzdjNERHovc2RRVW53RjFPdVFsQ0VBU2dNcXF1ODJPR0hJOExUbmV3ZlhRQjZWSkxRT0NDMC9HOHRydjV3UWNmNElNUFBnQmcyenljbGFuVmFvZGx1MVZkeG5uYWVyUFM4ODgvajYrLy9ob0FjUGp3WVh6enpUZG8yN2F0YWYwUFAveFE2M1BmZXZOUlhiejQ0b3QxMnE5eWNhcFNxYnl5cUhObDNPV1VtYUJnUUNEdmlwSTduRTdBQmFkN0lBSDhDb0hlL3YxVHcvVmJFMzZYTzVBbjR1NW0vVFJ1M05ncDU2blBEVGpWV2JGaWhkblRrdzRkT29RNzdyZ0RYM3p4QlhRNm5VUE82VWlWQzg3NlBIbUpPUTUzT1dYU2JZa1BRUVNCNkE4Y0hsMGlkeHh2d0FXbjI2QmRnT2d0S2VnZUFKL0puY1pEZVcxMzA1MDRZa3duQVBUcTFRdHQyN2JGeVpNblRjdXVYNytPb1VPSDR0Ly8vamNlZSt3eGg1eTN2cXJxUEJ1TlJyUDN1Ym01Vlc3NzVaZGY0djc3NzYveUhJbUppV2F6RUZUdUdOZlVkYTd0OXQ2RXU1enlDR3FpNmtaR0tBbjRXZTRzM29JTFRqZGhNR0NIUW9GbmhNQlFjTUZwZDl6ZFpLMWF0Y0t1WGJ0dy8vMzNZL2Z1M2FibEJvTUJqei8rT0FJQ0Ftb3NsS3hOaTNUMDZORmFkV1d0VFR0MWE4SFdva1VMczIyS2kyMGZmVmJWdHBVbnU2K3RVNmRPMVd0L2I4ZGRUdWNqbzlRWEFBallLWGNXYjhFRnA1c3dDRHFoZ0FDQWUrVE80b21FRU1rQWR6ZXI4dFpiYjJIUG5qM1E2L1ZJVDA4SEFIejQ0WWNPUDI5TVRJeFR1MkdOR2pYQzFxMWJNV3JVS0t4YnQ4NjAvSzY3N3NJamp6emk4UE1YRlJXWkZiczEzYVRrRExhTWY3MTFuQ3VyUGU1eXlvREVQUkFFb1pEMnl4M0ZXM0RCNlNaVVJ1a3FKRUFJbmhySjNyUmFiUjhBL2JpN1dYNXowSzVkdXl5V3o1czNEMEQ1azJvcVRKa3l4U0VaeXNyS0xKN1c0MGdSRVJGUUt2LzZxOURmM3grclY2OUdRa0lDUHZ2c00zVG8wQUhmZmZlZGFVSjFSN3AwNlJMNjlldG5laS9IcGVmSzNVNiswY2c1YnUxeU5tclVhTTZGQ3hkZWxUdVRKeU5CclFRQWxPS3kzRm04QlJlY2JpSXYxUCthK29hK0RCQmNjTm9majkwRU1IdjJiQ3hkdXJUR1M3UnhjWEYxdWx1N09yY1dWaGN1WEhEcTlFbFpXVmtXajRmMDhmSEJpaFVyMEtwVksweVpNZ1dob2FGT3kxT1Q3T3hzMDNoS0h4OGZxMFdwMFdpRVJxT3htQnBwMGFKRk5ZNUY1WUpUSHJkMk9TVkptaDBSRWZGdjduSTZWREFBUU9KSjM1MkZDMDUzOGVWb0F3YWw3aENFL3NIOVUxcGYzNXA0V3U1SW5vQzdtMy81NDQ4L2FpdzJTMHRMblpSR2ZxZFBuOGFDQlFzc2x0ZjJlZkFkTzNhc2RuMXR1NWdGQlFXbXB6cjUrdnBhSGRwdzdOZ3hxL053YnR1MnJjYUNNejgvMyt5OWo0K1B4VFo1ZVhtMWljeHN4RjFPSnlLRWtFQkpmc21acTNKSDhSWmNjTG9UbzNFMWhOUy96RWNhQWVBdHVlTjRDTzV1M3RTZ1FZTXExMFZHUnFKUG56NFlQSGd3bGl4WjRzUlU4aUFpOU9yVkM4SEJ3WGowMFVjeGZQaHdkT3ZXVGU1WU50dTRjYVBWNVpzMmJVSnhjWEcxRThCWExqZ3I1bGV0NldsQ3RkVytmWHVMRzZ5OEhYYzVuVU05SUsyakVPUlBoSzNZbmx3bWR4NXZ3UVduR3lrdEUrdFVQbmhQZ01hQ0M4NTY0KzZtdWVvdUd4ODlldFEwcGM3Rml4ZHJ2T3U2Y2xHYWxKUlVyMnoySE10b1M0ZnkwS0ZEeU03T1JuWjJObDUrK1dXOC9QTExXTEZpQlI1OTlGRzc1WENrNWN1WFcxMmVsNWVIOVBSMERCczJyTXA5Ly96elQ3UDNRVUZCQUdyL05LR2FKQ1VsY2NGcEJYYzVIVTlJeGhHQWdDQmFWL1BXekY2NDRIUWp4VWJLVVpYZnFSNGhkeFlQd2QzTld6UnIxZ3lQUFBJSXhvd1pneEVqUmxTNTNkLys5amZUZjgrZVBZdTc3cm9MZDkxMUYrNjg4MDVJa2dUQXN1Q3NlSUpSZmRWMS9HamZ2bjJyZlh4a1pkdTJiYk5ZMXJ0M2I2dmIzbjMzM1dqVXFKRk54ODNPenNiT25mV2JoYVh5dEVpVjdkcTFDL3YyN1RPOUYwSkFvVkNnckt5OGtmUFJSeDlWVzNCZXVuVEo3TDByalYvMUJ0emxkQUloaGdCQW1VSlkzaUhKSElZTFRuZXlQVENQZFBveUFFRnlSM0YzM04yMDlOaGpqOVZxY3ZNdFc3YmdmLy83SDFhdFdnV2xVb25Dd2tKVHdWbFpkUVhuMkxGam9kRm9hcDNYa2JadTNXcjJQakl5RXMyYk43ZTY3WUlGQzJ5ZXZtajc5dTFtZDZFN1FzV01BaFVHRGh3SWc4R0FMVnUyQUFEV3JWdUgwNmRQbzNYcjFsYjNQMzNhZkhoNFdGaVlZNEt5S25HWDArRWlBSUJLbEgvSUhjU2JjTUhwVmtZYmdOUTFBbmhBYzI5cXI3d3RDZnlFaExyajdtWTlsSmFXNHRpeFk2YjM3ZHExczNwelNZVVpNMlpVdVc3UW9FRjFMamdURWhLcVhGZHhZMDF0bFpXVldSU2NyakFmcGkxV3JGaGgwWjJkTVdNR0xseTRZQ280RFFZRFhucnBwU3EvbnhNblRwaTlEdzhQQi9EWHNJWlpzMmJoUC8vNWoybDltelp0c0diTm1pcHZqaUlpTEZpd0FNbkp5YWFuSHdVR0JtTHExS2wxK0lUZWdidWNEdGNRSUdPUmI4NmxtamRsekVzRjZGS0dhblNwcEk1UFhTcDNGbmVsMVdyN2FMVmFpb3VMbzRLQ0FtS1dBSmk5OUhxOTJmcDE2OWFacmIvMzNudXIzYis2VjFaV2x0bStXVmxaRnR0VTZOdTNyOVhsTlgyR3ZuMzdWcG10OHZsMzdOaGhzYzN5NWN1cjNIL2J0bTAxZjZFM2JkdTJyY3JQWnUyeld6dG5peFl0aUlqbzh1WEw5Tk5QUDFGMmRqWVJFWjA1YzRaQ1FrTE10bTNXckJtVmxaWFJiNy85UmtJSTAzSkprbWozN3QxV003WnQyOWJzR0NrcEtXYnJ5OHJLNkw3NzdqUGJKaWdvaUZhdFdtVnhyTXVYTDlQUW9VUE50bFdwVkxSdTNUcWJ2ek52WlRRYWFjS0VDYVRWYWlrbUp1YTUrdi9OeHdEQVYvZHBHNDB1bFRTNjFCL2x6dUp0dU1QcFprUXg3WU92QUFRR3k1M0ZqWEYzczU2Kyt1b3JzL2RidG16QisrKy83L1RuamQvNmZHOTdxWGlTVWdVaEJBWU1HR0QzODlqaXlKRWpGcFBnLy83NzcyalFvQUd1WGJzR0FOaTNieDk4Zkh3d2N1UkkwN0lLQ3hjdWhFS2hRRVJFQklZTUdZTHZ2LzhlUVBrOG5aTW1UY0tlUFh2TS9neGN2bnpaNGpHVmxXOFFVeWdVK1B6enp6Rnc0RUQ4L0hQNVJaWWJOMjVnNU1pUkdESmtDRjUvL1hWRVJrYmk3YmZmeGh0dnZHRTJoWkpLcGNMS2xTc3hlREQvOVZVVDduSTZocEpvRWdSZ2hQU0ozRmtZYzIxeHkvdzB1bFRTeEtmbTE3d3hxNHk3bTdaQk5SM09xMWV2VWxCUWtNVTJRZ2g2NTUxM3JPNWZHN1hwY05yNnF1aHdscFdWV2F3N2UvYXMyZm1qbzZQTjFuZnQyclhhNzhaZUhjNmpSNDlTLy83OWEvM1pNakl5S0M0dXptSjU1YTd6enAwN0xiWVpNMllNR1kxRzB6YkxseTgzVysvajQwT0ZoWVZXUDB0aFlTR05HalhLNHBnS2hZSWFObXhvc1R3NE9KaTJiTmxpODNmRnVNdnBDR3BkNmtHTkxwVjhkWisya1R1THQ3RSt3cCs1cnUwVGkwRFlEWUZBOVlDMDZtZVVadFp3ZDdNS1JxTVJaV1ZsT0hyMGFMWGJ2Zjc2NjdoeDQ0YkZjaUxDazA4K2FmTk5NVWFqRWFXbHBkRHI5YWF4Zlk2MmQrOWVpMlczemtuNTIyKy80Y0NCQTJicmh3d1pVdTB4Ky9YckJ5R0VUYS9xdmhzaXNoZzdhb3V4WThkYTNJR3ZWcXZOeGxrQzVjK0RyM3orTDc3NEF0T25UemQ5LzE5ODhZWFordWpvNkNvZjZlbnY3NDlQUC8wVU9wM09iTG5CWUVCT2p2bkRXNVJLSlY1Ly9YVjA3dHpaNXMvRi91cHlBcWpvY2pyKythcWU3ellBS0w2V3k0KzBkREsrcE82R1NCSnZDS0t2U1lGbkFOaDNjandQeG5lbVYyL0dqQmxZdXRSeWFMQVFBaXFWQ2dCdzh1Ukp2UGZlZTJiclo4NmNpYVZMbDVxbTNiRTIvZEN0UlJkUVhselJMWE5yNXVUazFHbjZIYXBtZnM1dDI3Ymh2Ly85THhvMGFBQmZYMS9NbVRNSG4zMzJtZGsyZm41K2FOS2tpZW45bWpWckxJNHpkT2pRV3VlcWk0cWJjMnJyeUpFalp1OHJMbm0zYTlmT1l0dkZpeGNqTmpZV2V2MWZWMmFYTGwySzIyNjdEZE9tVGNPR0RSdk10dGZwZE1qTHk4UFZxMWR4K2ZKbG5EOS9IdWZPbmNPUkkwZHc2TkFoWkdabTF2aDBLcUQ4UnF5a3BDUWtKU1hCMzk4ZnpaczNSNU1tVGRDb1VTTUVCUVdoWjgrZTFkNVk1czM0am5VNzBuMFVDaUFVb0JQNFpiYmx2NW9aWStiVThXbE5OTHBVVXV0U2VVcUhXdEJxdFZ1MVdpMHRYcnhZMXN0a3J1cjk5OSszZXNtMldiTm1SRlIrQ2JWcjE2NW02enAzN2t4R281RldybHhKQVFFQmRicmMzYVpORzdNYzFWMVN6OHZMbzl6Y1hOT3JPci8rK211TjV4NCtmTGpaUHBVdlRZZUdobEpaV1puWk5uWDVqTlc5YnFWV3F5MkdLVFJyMW93R0RCaEFzMmJOb25mZmZaZldyVnRISjArZXBNT0hEMVBqeG8wdGp2ZnV1KzlXKzcwc1dyVEliUHNXTFZyUWxTdFg2RC8vK1kvVjRRSXRXclNvMWVkUnFWU2tVcWxxdGMvcTFhdXJ6ZXp0ZnY3NVo5SnF0YVRWYWk5eWw3UHVBblhMNXR5OFlXaXUzRm04RVhjNDNWQitqajVYM2NqUEFFSURBQUxsZjJtemFuQjNzMlpSVVZGV2w0OGVQUm9BY08zYU5iTnVJQUFrSnlkRENJR0hIbm9Jc2JHeG1ETm5EdGF2WDErclMrU3hzYkUyYjF2eG1FVmJSRWRIUTZsVW1qcXZsVFZwMGdRTEZ5NDB2UzhzTERTYjZna0FoZzBiQm9WQ1VlMTU3RG54KzVneFl4QWNISXl1WGJ1aVk4ZU82TlNwVTdXZmVkMjZkZWpYcngveTgvTWhoTUNiYjc2SjJiTm5WNXRoMXF4WnlNek14TWNmZnd4ZlgxOTgvZlhYYU5Tb0VXYk1tSUdyVjYvaWhSZGVnTkZvUkhSME5PTGk0dkRoaHg4aVBqNisybU0yYjk0Yy9mcjF3OUNoUXpGbzBDQVlqVVo4Ly8zMytQNzc3N0ZqeHc2TEc1OXVGUk1UZytIRGgxZDdmRy9IWFU3N0VCQUpBRUJsaHUva3p1S05hbjdHRzNOSjZ2aVVWVUtJRVFZcUcxSzRjZko2dWZPNE9xMVd1eFZBdjZsVHAyTDY5T2x5eDNGSmx5NWRRbGhZR0lRUUNBa0pRZXZXclRGa3lCQTgvL3p6WnVNY0Z5OWVqS2VlZWdyeDhmRll0V3FWeFhIT256K1BIVHQyNFBqeDQ4akp5VUZoWVNHS2k0dFJXbG9LZzhFQW9Qd1N1eVJKVUNxVkdEVnFGRWFOR21YYS83ZmZmc01kZDl4aGthMHVPblhxaEdQSGprR3BWTUxQenc5cXRScE5talJCMzc1OU1XZk9ITFJzMmRKc2V5TEMvLzczUDJ6WXNBRnIxNjdGYzg4OVp6R0dzL0tqTWJkdDIxYXZpZCtwbm8vdFhMOStQVWFQSG8xbHk1YVpmWS9WSVNKTW5qd1ozYnQzeDh5Wk04M1dmZjc1NTBoSVNNQkhIMzJFOGVQSEF5aWZLN1hpN24xZlgxOTA2ZElGUFhyMFFNK2VQZEc3ZDIrMGF0V3Eydk5sWldYaDExOS9SV1ptSmc0Y09JQmp4NDdoL1Buek1CZ00rT0tMTDB6L3FHRlYyNzE3TjJiTm1nVUFseTVmdnR5SzcxaXZQWTB1OVNxQUJubjVaVUhZT1RtdnhoMllYWEhCNmFZQ0JxWjFWMGkwQnhCNzh0SW45SkE3anl1NzJkM2NFUlFVaE8rLy81NXZGcXFHd1dDb3NhTUhBTWVQSDBkSVNBaWFObTNxaEZTdVpmZnUzV2J2TzNYcVpIcmVlRTN5OC9NdHBoMktpWW1wZDZiczdHeWJ1NndWaUtqSzU4cnYzcjBiUFhyME1EMDU2dmp4NDhqSXlFRFhybDNScmwwN0tKWDF2emhXV2xxS3JLd3N0R25UcHNvblZMRy9FQkVTRXhOeDZOQWhHSTNHNXpNek03bkxXUXVCOTM3WVZWS3FEaERveC96MHhIdmt6dU9OdU9CMFYzZC9yTkdvbFRjQTNNaExUd2lXTzQ0cjQrNG1ZOHdUY0plejdqUzYxRFFBNHczQWlNTDBoRy9senVPTitKK1Y3bXJuNUR5QWpnQUlVc1V2NjFEajlsNkt4MjR5eGp4RnhWaE9BTGMxYXRSb2p0eDUzRXdmQUtCU1dNNk54cHlDQzA0M1ppQjZGZ0JVRUh4cHBXbzg3eVpqekNQd3ZKeDFkUGZIR2lJS0I5RjEvVlovZm42NlRMamdkR09Gd3JBVEFBUkVIN216dUNMdWJqTEdQQTEzT1d0UHJWWStMWVR3Z1JDdkE2TU5jdWZ4Vmx4d3VyUDBLYmtnWEFZUTZqOGdyYm5jY1Z3UWR6Y1pZeDZGdTV5MUo0akdBa0FwaWM5cTJwWTVEaGVjN28xSTBPTVFFRXFGOFQ4MWIrNDl1THZKR1BOVTNPV3NoYnMvMWhEUURCRFhpMHFhL1NaM0hHL0dCYWVieXkrbWpUZC83QzFyRU5mRDNVM0dtRWZpTHFmdFRKZlRRYTlqZXovclQ0RmdUc0VGcDd2YlB2RWFBUm1BQ1BZZjhERVhuZUR1Sm1QTTgzR1gwemFDTUE3Z3krbXVnQXRPRDJBZ01RTUFGSkp5a2R4WlhBUjNOeGxqSG8yN25EWHpqMXNlUVFMTkNjZ3VLam5EbDlObHhnV25COURqejBNZ0VJRDJpRXV1L3lOQTNCaDNOeGxqM29LN25OVlRxTXJlRVlDQ1FNOWdlekpmVHBjWkY1eWVZT1BUQlFUNlVBajRxMVdSeVhMSGtSbDNOeGxqWG9HN25OVVRRSDhBRUlYR3RYSm5ZVnh3ZWd3eWxMNEFBQUxDYTUvZHlOMU54cGkzNFM2bmRlb0JhUTlBaUZBQ2Jjci9jZElWdWZNd0xqZzlSc0dXcVpkQmRBWUNvWnA3VTN2Sm5VY20zTjFrakhrVjduSldRVUV2QW9CUkVuUGxqc0xLY2NIcE9haE1FdU1BQ0ZMaUU3bkRPQnQzTnhsajNvcTduT2I4KzZlR2c5QWVRRjRocmgrUk93OHI1OVUzbUhnYWZaRXhRKzBybFlDb05YcXZhSUNmeHViS25jbUovZ01BSlNVbG1EaHhvdHhaR0dQTXFYSnp5Lys2bHlScGRtUms1RHRuejU0dGtqbVNiSlJLTElXQUQ0eVlpZlRaeFhMblllVzQ0UFFrMnljV2lmaGw4eUNrMXpVQmh1VjV3RkM1SXprTEVRVUpJVkJVVklSVHAwN0pIWWN4eHVRU0hCZ1lHQUxna3R4QlpORnJwVCtFdmk5QXhyeFMra3J1T093dlhIQjZtTHdDNHdlYVFHa2hnZnJqL2lVQitDNnBVTzVNenBDWGw5Y2xPRGk0aGR3NUdHTk1Ub1dGaGRsSGp4NzF6bUlUZ0RxbzhBMUFCTUtJdDdCOTRqVzU4N0MvQ0xrRE1Qc0wxQzE3UzRMME54QXR6OXVZT0Y3dVBJd3h4cGpqa2RERXAxMkJRRU9Ec1N5OGNOUGtQK1JPeFA3Q053MTVvSUlDL1FJQWdCQWowVzJKajh4eEdHT01NWWRUNjFMblE2QWhpRFp3c2VsNnVPRDBSRC9OekNYQ2Z3RUVxaHVwM3BBN0RtT01NZVpRRDYxVUNPQUpBQ2cxR21mSkhZZFo0b0xUUTRrU255Y0FRRUNhZ3JobGZuTG5ZWXd4eGh4RmM3M29aVUNFQWxoYnRIblNHYm56TUV0Y2NIcW92TzJQWm9Pd0hFQ2d4bGQ4SVhjZXhoaGp6Q0hpa3BVUU5CMEF5Z3lDdTVzdWlndE9ENVpYWW53Y0JDS0lJZWk5b29IY2VSaGpqREY3VTZzaTN3RFFnSUNWK3MwVHpzdWRoMW5IQmFjbjJ6N3hHcEh4VlFFb05ZR0dkTG5qTU1ZWVkvYWt1VGUxb1JCaUtnQVlTdkUzdWZPd3FuSEI2ZUh5U3d0ZkpVSXB3ZGpOTHo2dHBkeDVHR09NTWJ0UjBGb0FnU0M4b2QrYThMdmNjVmpWZU9KM1Q3ZDlWajdwMGlaTFFKcFMwRzRBVGVXT1pFOWFyZllWQU0rQjU1UmxqREVUSXZxOXJLeXN5OEdEQnozMkVjZEI4V2s5amNMWUE2RENmSVZ5Z2R4NVdQVzR3K2tGQ3RMOS9rdkFKUUUwMGNSL09rM3VQUFlTRlJYVkRNQlQ0R0tUTWNiTUNDSENmWHg4bnBjN2h5T1JvTlVDUW9KQkdvLzE0MjdJbllkVmovOUg3U1g4Qm4wVzZVTWxXUVFVNXhjYlE3QjlZcEhjbWVvck5qYjJYU0hFN0FFREJtRGh3b1Z5eDJHTU1aZHc2TkFoSkNRa0FNQ04wdExTU0Uvc2NtcmkwNTZGb0ZjQmNTU3Z1RmswdHZjcmt6c1RxeDUzT0wxRTBZWkh6aExSYWdINHFsWGlXN256MUZkTVRFeWtFR0tHSkVsNC9QSEg1WTdER0dNdW8zUG56dWpidHk4QUJBTWFKTllBQUJwbVNVUkJWUG40K0x3Z2R4NTdDK2p6YVJpQi9na0FwYVVsUTdqWWRBOWNjSHFSZk1XTmh3a29neEFEQWdjdWk1RTdUMzBJSVo0QjRETnc0RUJFUkVUSUhZY3h4bHlHRUFKVHAwNEZBQkRSbEE0ZE9qU1VPWkpkU1FIR2JVTEFqMGdzS05vNjVaemNlWmh0dU9EMEp1dG5GNU9nQ1FLUWhKQjJJUzdaTFc4YXU5bmRuQ0pKRW1iT25DbDNITVlZY3prZE9uUkEzNzU5SVlSUUJ3UUV6Sk03ajcwRURreDVSZ0R0Q2JpUS83dmZ5M0xuWWJiamd0UExGR3hJL0J4RVB3c0JmN1Z2eTdWeTU2a0w3bTR5eGxqMVBMSExHZERuMHpBaHhJc0FVSXJTZmpnOHVrVHVUTXgyWEhCNkg4ckx1M292RVpXQ0VCODRLRTBuZDZEYTRPNG1ZNHpaeHNPNm5FSVJZTndsQlB3SStGZHgrcFJUY2dkaXRjTUZwemY2K1c5Nkl0d25CSVFnNDdmb3RkSmY3a2kya2lUcGVRQStnd1lONHU0bVk0eFZRd2lCNmRPblY3eWRGaHNiMjFqT1BQV2hpVTlOQXhBSjRFVCtCZjhYWlk3RDZvQUxUaTlWc0NseEl3anJCWVN2T2tqL3M5eDViQkVWRmRVYXdFU0ZRc0hkVGNZWXMwSGJ0bTF4NzczM0FrQUFBTGU4WTEydFN4bE5BbzhTb1pRa1EyKytsTzZldU9EMFlubS9aNDBBa0N1QTZFQmQ2bXR5NTZtSlNxV2FDMENwMCtrUUZoWW1keHpHR0hONVFnaE1tVEtsNHVkSjd0Ymw5TytmR2c0U0tRS1FpT2krL1BXVHJzaWRpZFVORjV6ZTdIQnlTV2xwYVN3QUNORFQ2Z0hMNG1ST1ZDWHViakxHV04yNGJaZXo4MHFWUW9sZmhJQS9nZDR2MkpTNFVlNUlyTzY0NFBSeVJWdW5uRE1TRWdXRUJJV1VIcVQ3S0ZUdVROWndkNU14eHVyR1hidWNtdkRDSDRWQU9CRU81Rjg0KzNlNTg3RDY0WUtUb1dCalFpb1JmUzBBbFJFK0IvRFFTb1hjbVc3RjNVM0dHS3NmZCt0eWFuUnBhUkNpQnhFdTV4ZVU5Y0hoWkI2MzZlYTQ0R1FBZ1B5U3N3OERkRllBRVpvYit1MXk1N21WU3FYNkJ3RGxrQ0ZEdUx2SkdHTjFJSVJBVWxKU3hjOVRvcUtpbXNvY3FVb2FYZXBjRUkwam9NUlFvdWlHblpQejVNN0U2bzhMVGxadWUzSlpYbkZCRndBM0FQVFd4S2N1bFRzU0FFUkhSN2NETUo2N200d3hWait0V3JXQ1RxY0RBRDhmSDU5a21lTllGVGd3ZFJ3QnIwQkFHQXpHdnZydDR5N0luWW5aQnhlYzdDL2JaK1dYbHBaMkJXQWdZSXBtWU1vemNrZFNLQlRQNG1aM3MwbVRKbkxIWVl3eHR5V0V3T1RKa3l0K1RuUzFMcWRhbHpKYVNGZ21BSVdSREluNnpSTjN5NTJKMlE4WG5NeE0wZFlwNTBxSitnc0JBVWtzVk90U0hwUXJDM2MzR1dQTXZseTF5NmtlbVBZUVNDd1hnTklJOFdUQnhrbXBjbWRpOXNVRko3TlF0REZ4QnhuRkRBQVFFRjlwNHRQdWx5TUhkemNaWTh5K1hMSExHYUQ3WkRnaytrd0krQmlCWnd2U0oveGI3a3pNL3JqZ1pGYmxiNXJ3QVpFb2YvYXVvRFdCdW1XRG5IbCs3bTR5eHBoanVGS1hNekErWmF3RXhkY0NVQkRvbndYcENRdmx6TU1jaHd0T1ZxWDhqUk5lSWFJRkFDQkJXcStPVCt2dnJITkxralFQZ1BMKysrL243aVpqak5tUkVBTFRwazJyZUR1cFc3ZHVza3ovb2RHbC9GMElrU1lBQlpHWW41K2UrSkljT1poemNNSEpxcFcvTVhFK0NHOEFnQkMweFJsRloxUlVWRWNoeEtQYzNXU01NY2RvMGFJRmhnd1pBaUdFeW1nME9yM1EwK2pTM2lRU2J3aEFBa2xKK1JzbkxIQjJCdVpjWEhDeUd1VnRUSGlHZ0hlQm0wV25MbVcwSTgvbjQrUHpIQURGL2ZmZmo0WU5HenJ5Vkl3eDVwVnVIY3NKWUlMenVwekpram8rNVRPQS9pNEV5QUM2TDIvamVKZVlobzg1bHBBN0FITWZtb0VwQ3lHSlp3Q0F5RGc3ZitQRVJmWStSMVJVVkVlVlNuVlFvVkFvMXE5Znp3V25CN3J6emp2TjNxOWF0Y3JxaFA0WEwxN0V5SkVqelpidDNzMnpwRGlLWHEvSGhnMGJzRy9mUGl4WXdNMG1iMEJFZU9HRkY3QnUzVG9RMFVjWkdSbFRIWG0rd0hzL2JDcVVQbHNGUkNjaUZCbkxESGNYYnAyMDM1SG5aSzZEQzA1V0srcEJLYk1GaVhjQndFamkxWUtORTU2MzUvRmpZMlBUaEJEalI0d1lnZm56NTl2ejBNeEZDR0grMTA1V1ZoWWlJeU10dGp0NzlpeGF0bXhwdG95SUhCbk5ydkx6ODVHZG5lMlVjMW43L216MTVaZGY0c3N2djhTNmRldFFVRkFBQU5pMGFSTUdEQmhncDNUTWxaMDlleFlQUHZnZ2lLaEVrcVRJZmZ2MlhYVEVlY3FIWTlIM1FzQVBvTE5sWkx4SHYzSFNiNDQ0RjNOTlhIQ3lXdE1NVEIwSkNWOERFQ1JvUmY2Rzd4T0FMdzMxUFM1M043MkRvd3ZPeXNlM1ZmdjI3WEg4K1BFNjdadVJrWUdZbUJpelpTa3BLWmc0Y1dLZGpsZGI5U25FSDN6d1FYenp6VGRteSs2NTV4Nzg4TU1QOVkzRjNJQXp1cHdhWGRyZkNjYlhCWVFFd3RxOG5LSUhzQytwMU43bllhNk54M0N5V3N2YmxMREthRFJxQ1NnV0pNWnFkUGVkRHRCOVd1L3hQejQrUGk4QVVJd1lNWUtMVFRjbWhLajJWVm5MbGkydGJsZTUyS3pwMkNFaEljNzRlQjdIMnBXRUhUdDJZTWVPSFRLa1ljNTI2eDNyUW9qRTZPam84Tm9lUXgyZjFsOGRuekt2OG5KTjNIOGJxWFdwR3dCNlEwQklSRWpPMjVnd2pJdE43OFFGSjZ1VGdrMFRNeUVabWdGMEdrQUxCWXkvQlE1TXViZXV4K3ZhdFdzVWdORUtoUUt6WnMyeVgxREd2QlFSSVQ4L3Y4Wlhtelp0RUJjWFo3SC95eSsvYk5QKytmbjV6djl3eks0aUlpSXdiTmd3QUZBcUZJcGFEZUFOMUgwYUxRUnRFVUs4akxodHlvcmw2b0ZwRDVGdnlRVUI2QURrR1kwMElIOWp3b3NBM0dkY0RMTXJaYzJiTUdaZC92cEpWd0MwMWVoU1Z3RVlMa2xpYytEQWxLY0tOaVc4RFloYS9hV2lVQ2orSVlTUVJvd1lnZURnWU1jRVpzeUwvUG5ubjFadnhyTFY1czJib2RGb2JOclduY2JXTWt0Q0NFeWFOQWxyMXF3QmdISFIwZEh6RGh3NDhIdE4rL24xLzZpRkJHTm14ZnRBMWJsdkN1NytlS3c2VUxGVWdNWUFRb0N3TmcvaVlXeEtLSERrWjJDdWp3dE9WbCtVbDU0d1FoMmYrazhoa0N4SjRrMTFmTm9RVWZMZk1YbmJIN1hwamdudWJucVc2T2pvYXRjZk9IREE3SDNIamgyaFVxa3N0aXNwS2NIUm8wZHRQblpGY1hUeDRrV0xRdXZpeFl1NDdiYmJUTzh6TXpNUkd4dHJ0czJ4WThkdzdkbzE5T2pSQXlkUG5qUXRQM3o0TUc2Ly9YYlRleUpDZUhnNDlIcTlhVmxvYUdpVnVXNVZWV0ZtYmJ5blhxK0huNStmVGRzeVZsOFZYYzQxYTlaVWREbXIvMDJtK3loVUNaOFR0eTZTaExoZkhhaTRMSVR3STZKaVFaaVZ0ekh4WTBmbVp1NkRDMDVtRi9rYkUxNE1ITGo4WjBrWXZoWUMvY20zOUhmMW9MUkg4amRNK0thbWZibTc2Vmt5TTAwTkQxeTllaFcrdnI0SURBdzBMYXM4am5QZHVuVTIzelIwNjdFZElTUWtCR0ZoWVdZRlozNSt2dG40MEFzWExwZ1ZtNEdCZ1dqV3JKbERjekhtYUxYcWN2WjYyMTlEUHFjaFlQRXZSU0dFSDBGc3p5OHBlZ2piazV3elRRTnpDenlHazlsTndhWnhHL055aXBvQ1dBdUNqeUQ2V2hPZitqRUd2K2RiMVQ2eHNiSFJBTVlvbFVyTW5qM2JlV0dadyszYnR3OWFyUmFqUm8xQ2FlbGY5d2hrWldWaCt2VHBHRDkrUE02Y09ZT0lpQWlyKzJkbloyUFBuajJtVjNGeHNXbmRGMTk4Z2JObnp6b2tkK1h1Nk8rL20vOC90L0tkN08zYnQ2L3puZkdNdVpLSWlJaUt1VytWQ29YaU5ldGJyVlNvZ3hvZWgwRFZkK2taa2N6RkpxdU1PNXpNdnZZbEZlWUI5NnQxcVk4UjRXMGhNRWx0Q0JwS3VtV0pCZWtUTjFqWlk1NFFRb3djT1JKcXRkcnBjWmxqcEtTa1lQcjA2U2d1THNhNWMrZVFsSlNFVHo3NUJFU0UvL3UvLzhNSEgzd0FvTHdEdW1MRkNvdk90c0Znd0IxMzNHRzI3TUtGQ3dnUEQ4ZWlSWXZ3eEJOUElDZ29DRXVYTHNYbzBUVS8rS28yWXhrcmIxdTVzRDE0OEtEWit3NGRPdGg4N0tLaUlxdkxieTNJSzl4YVlOZTByYTArK2VULzI3djNvQ2pyZncvZzcyZXY0TkthaHFsQU5nVGpKZFNGRlIxTlVta1VHL04zbE1wRThLN2w1TFdwOFhiR1BLVWRwMzZkb1hCK1E4MXdEcVJOYWg1TGorYjlsaE5LT1ZNWVhqS3pEUElHS1EwS3JpTHM1L3pCYi9mSHc3TUxyQ3dzbC9kclptZDRudS8zK2U2SFpaUVBuK2Y1ZnIvWm1zL1ZWL3YyN2NQU3BVdWJOQWExVG9xaVlOYXNXZGkrZlR0RUpMVi8vLzcvZnViTUdkVmFtU0ZqSGQ4clFQMGxmVVgyWXRSYlZuejlWbFd6Qmt4dENoTk9haGJsKzJmOEkzajB4cDE2bmZ5Zm9paXhDcFM5SVdNM2JNVnRaVkg1aWVrbGdMdTYrWUxCWU1EQ2hRc0RIREg1VTFCUWtDcGh5c25KUWQrK2ZaR1hsNGNkTzNhNHorL2V2UnRUcDA3RnJsMjdWTmRYVldsL1R4bU5ScVNucCtPTk45NEFBSlNWbFdIeTVNazRkdXdZUHZ6d1F4aU5Sci9FSGg2dVhoWG0zTGx6cXVQdnZ2dE9kZnprazA4MmV1emc0T0JHOTIyT1paNGlJeVBSdjMvL0pvMXg1c3daUDBWRHJWRllXQmlTazVPeGZmdDJuY2xrV2dkZ21xc3RKR25qQVFWUy8wUGFBQlFGd1NHbXlGZkxBYi92UmtkdEYyK3BVN054SEpwZVZINWdScHdUemhVQ3VhY0FMeWtQeWRXUXNaOHNBTjdTZ2RYTmRpc2xKY1dkR0xvc1g3NWNsV3dDd0xCaHcvREpKNTlvcnZkVXhUT2J6WWlQajBkb2FLanFmR1ptSmthTkd1VzNYWDNxSnBCbno1NVZIZGZkWG5QWXNHRitlVitpMXNCVjVRVGdxbkkrQmdBUGpkMjRRMUZrVEQyWC9nNlJYUUtzVlp6TzU4cWR3UnRiSWw1cU8xamhwR1pYc1gvV2U5YXgvNTNsaE9sL0lESkJVWlIvUERwS0Y0d3lWamZiczNYcjF1SHc0Y05lSi9wTW1qUUpHelpzOEZqMTg3UzJZMGhJQ0VhTUdJR1RKMDlpM0xoeE9ILyt2THV0YytmTzlVNDRpNG1KZ2NId3IvL3VIQTRITGx5NDRMSHZ3SUVEVmNlblQ1OUdkWFUxOUhvOUNnc0xWYmZZRFFhRFptOTRvcmF1YnBYVGtyVGhPaUFUWE8wQytVTVI1YlFUOHFNNGNkeG9OcDRvMjUzMlZ5QmpwdGFQQ1NlMWlGdjc1NVlDU082VXRHRzhYdkIrejdJZFExbmRiTjhxS2lvUUdSbXBTVGdWUmNHYU5XdXdhcFZtWXhLMzI3ZHZxNDZEZzRPaDErc0IxTndXenMzTnhmang0L0h0dDk5aStQRGgyTFp0VzcyMzFBOGRPdFRnc2tndUVSRVI2TnExSzBwTFN3SFVKTDgvL3ZnajdIWTdkdS9lcmVwcnQ5dlJxVk1ucis5TDFCYlZmcGJ6bHJsUG1rNHFqemtWNDk4VnAxeFM3bGR1SytlRUlIb0F2S1ZPTGVyT2dSbGZQVkdjbnFwWGFxcWJTNVlzQ1hSSTVHZlYxZFhJeWNsQnYzNzlzSDM3ZGsyN29paVlObTJhNnJqdXEzZnYzcXBySEE2SHFqMDBOTlI5YS92NDhlT3dXQ3grclRUV1hlOHpOemNYUU0wU1RyVTkvZlRUUG8wckloNWZPVGs1bXI0T2g2UFJmWW44TFR3OEhKTW1UWUwxM3M5SzlJM002eFg3Wnk0dlB6anI0OXRNTnVrQk1lR2tGcWZYNjFjRHdJc3Z2dWpUSkFwcS9lN2V2WXZZMkZqTW5qMGJ4Y1hGSHZzNG5VNWtaMmUzY0dTK3FidlY0NTQ5ZTNEanhnMGNPSEJBZGY2ZjJ3RzJTcDRXbVU5TVRHeHdyL3VHWGxPbVRBbkFkME9CNEhxV1UxR1VsTGk0dU1jREhBNjFjVXc0cVVYWmJMWTRBQlA1N0diN0ZCUVVwRWxJTEJZTEVoSVNWT2MrL2ZUVGxnd0xQWHYyVkNWTjNtNm51eVFsSmFtT2p4NDlpbzgvL2xnMW1hbEhqeDZhNzZzMTRSN24xRlRkdTNldnZleVlsM1U1aVJxSHozQlNpMkoxcy8xYnNXSUZkdS9lalJNblRpQXhNUkZaV1Ztb3FLaFEzYWErZE9rU0xseTRnTjY5ZTN2Y3J2SzMzMzdUUE1jSjFDeXk3bW03UndDYTIvQk5NWGp3WUhUcDBnVi8vVlV6RDZLeXNoSnIxNjVWOVVsT1RvWk81LzF2ZHFmVHFUblhrdXR3bHBXVk5hb2ZVWDFtenB5SnJWdTN1cXFjSy9Mejh3c0RIUk8xVFV3NHFjV3d1dGt4NkhRNmJOeTRFWGw1ZVpnNmRTb2NEZ2NtVHB5bzZYZmd3QUgwN3QzYjR5ejI2T2hvandubks2KzhndGRmZjcxWjRxNU5yOWZqMldlZnhlYk5tOTNuS2lzclZYMG1UNTVjN3hqVjFkV2FjeTI1RGljVFR2SUhWNVZ6NjlhdFFFMlZrODlVMEFOaHdra3RodFhOamlNcUtncFJVVkc0Y2VNR2twT1QzWk51YXZPMlhOSzVjK2Z3NjYrL2Vtekx5TWpBNHNXTFZVc2NOWVl2eXlLNXpKbzFTNVZ3MWpaZ3dBQ01IRG15M3V2djNMbmpVNHorVm5lSEpKUEpoR1BIampWNTNFT0hEdUhOTjk5czhqalVkckRLU2Y3QWhKTmFSR3hzN0dBQUUwMG1FeFl0V2hUb2NLZ0ZuRDU5R3NuSnlWNlR4NTkrK3NuamVkZTJsNTRVRlJYaDg4OC9SMXBhbWsreCtMSXNrc3ZvMGFNUkdSbUpTNWN1YWRvYXM3cUNwd3B0Uy9yKysrOVZ4OUhSMFg2WnlWOWFXb28rZmZvMGVSeHFPN3AzNzQ0cFU2YTQvZ0Q3THdDVEFod1N0VUdjTkVRdFFxZlRyUWFBbDE1Nnllc3plTlEraUFneU16TXhaTWdRVmJKcHNWaFUvWXFLaWpUWEZoVVZJU3NyUzNVdU9qcGFkYnhzMlRMM3M1WCtkT1hLRlZXU3BpZ0s1czZkcStuWHJWdTNSaVc4MTY5ZjkydDh2dnJoaHg5VXgvNUtFbDJMN3RkK1VmczNmZnAwMTZTN0Z3Y05HaFFWNkhpbzdXSENTYzN1bjlYTjhTYVRDYSsrK21xZ3c2Rm1kUHYyYll3Y09SSUxGaXhRVFpEcDJiT25aa21oVzdkdWFhNmZQMysrNmpxejJZeDkrL2Fwbm1lOGV2WHFBejhEWEZ4Y2pCTW5UbURmdm4yYXRvaUlDTHo4OHN2dTQ2cXFLaHc1Y2tUVHI3S3lFbGV2WG0zd3ZhNWN1YUk2dHRsc0xiWU9aMmxwS2ZMejgxWG4rdmJ0MitCMVJONDgrdWlqU0VsSkFRQTRuVTdPV0NlZk1lR2tac2ZxWnNmeDBFTVBhU2E3aElXRjRldXZ2OFpUVHoybDJnMm9vcUpDMWUrRER6N1E3T1F6YWRJa1JFVkZZY0dDQmFyem16WnQwbFJDZ1pxSk9wY3ZYOWFjVDB4TVJFaElDSHIwNklIaHc0ZGo1Y3FWSHVPdlBiTjg4ZUxGT0h6NHNLWlBXVmtaWG5qaGhRYVhIYXI3eUVEdFcvck5iY3VXTFpwSlRyNHVVazlVRjZ1Y1JOUnF4Y2JHRHJiYjdUSjA2RkJ4T0J4QzdkL2x5NWZGWXJFSUFJbVBqNWZDd2tJUkVYRTZuV0kybXdXQUFKRGc0R0QzTlR0MzdoUzlYdTl1QXlBR2cwRk9uejR0SWlLbHBhWFNvMGNQVmJ0T3A1T2NuQnpWZStmazVLajYrUHJxMTYrZmlJaXNYNysrd2I2SmlZbHk1ODRkajUvQnJWdTNOTi9QdkhuenZINW1udUwyOXU4bE96dGIwN2V1SVVPR3FOck5ack5VVkZSNC82RVJOZEw3Nzc4dmRydGQ0dUxpL3JjNWZtZFErOFVLSnpVclZqYzdudkR3Y0N4ZnZoeHo1ODVGYm00dWV2WHFCUUM0ZVBHaWFtMUpxOVVLQU5pL2Z6OG1UNTZzV1VabzBhSkY2TisvUHdDZ1M1Y3V5TXpNVkxVN25VN01tVE1IR1JrWjdsMTFJaU1qSHpqdTBOQlFEQnc0RU8rOTkxNmpKZ1VkUFhvVXp6enpqTWNkbFhKemN6WGZqNytlb2Z6NTU1L3JiZCs1Y3lkT25qeXBPcGVRa01BOTM4a3ZXT1Vrb2xiSGJyY1B0ZHZ0TW56NGNGWTNPNWlTa2hJNWRlcVVYTDkrWFNvcksrWFNwVXN5WnN3WVZkVnQwS0JCc25uelpsWFYwL1VLQ3d1VHNySXl6YmlwcWFrZXE0MWp4b3lSUC83NFF3b0xDK3V0U2lxS0loRVJFVEpvMENCTlczVjF0U3hjdU5CcjVYUHQyclVlMjhMRHcyWFBuajJxT09mT25hdnBkK1RJRWErZmw3Y0taM3A2dXJ6enpqdXlmdjE2eWNyS2txVkxsMHBRVUpDcW45Rm9kSTl6OSs1ZGVlS0pKelJqYmR5NDBYOC9YT3J3MHRQVHhXNjNpOTF1LzlML3Z6bUlpSHdVRnhlMzEyNjNTMFpHUnFEL2Y2UVdkdXJVcVFadlNWdXRWbEVVUlhQZVpETEo4ZVBIUFk1YlVWRWg4Zkh4SHNlYlAzKytWRlZWaWRGb0ZLdlZLdkh4OFpLV2xpWnZ2LzIyYk5teVJmTHo4OTIzbGZQejh6WFhGeFFVaUU2bjA1enYwcVdML1BMTEx5SWk4dHBycjNsODcwNmRPa2x4Y2JHSWlOeThlZFA5U0lIclpUUWE2NzJsN1MzaG5EZHZYb09mWTFSVWxIdWNrcElTZWV5eHgxVHQzYnQzbDN2Mzd2bnJSMHNrZi83NXB3d2VQRmpzZHJzTUdEQ0FzOUdJS0hCWTNlellIQTZIeCtUTjlUSVlEUExGRjE5SXQyN2RORzBmZmZSUnZXTmZ1M1pOZXZYcXBicG15SkFoY3ZmdVhSR3ArV1hZRUU4SnA0akk0c1dMVmVmMGVyMGNQSGpRZlYxMWRiVTgvL3p6bW12WHJWdm43ck5reVJKTmUxSlNVcjN4ZUVzNDkrN2QyMkRDT1h2MmJOVllCUVVGWXJWYTNlMXIxcXhwOFBNZzhoV3JuRVRVS3JDNlNZOC8vcmpIQk1sa01rbDJkcmFJaUp3OGVWSlZEVnk1Y21XanhyNTQ4YUpFUmtZS0FPbmN1Yk43WWxKamVVczR5OHZMSlNJaVFvQ2FpVFpmZnZtbDV0cDc5KzdKN05telZSWEcyaFhFb3FJaW1UQmhnbXJzVFpzMjFSdVB0NFN6dkx4Y2pFYWoxMlF6TEN4TWZ2LzlkODE0WDMzMWxlaDBPb21PanVZZmZOUXNXT1Vrb29CamRaTkVSS1pObXlZeE1URVNFeE1qTnB0TlJvOGVMY3VXTFpQejU4K3IrdTNkdTFjTUJvT3NYcjNhcC9Hdlhic21OcHROUHZ2c001OWo4NVp3aW9oczJiSkZMQmFMcXJMcFNVWkdoaGdNQm85SnFZakl0bTNiSkRRMFZQcjA2U1AzNzkrdmQ2eHZ2dmxHWnN5WW9YcFZWbGFLaU1pSUVTUEVhRFNLMld3V3E5VXFFUkVSa3BDUUlLdFdyWktTa2hLdlk3Nzc3cnR5K1BEaGV0K1hxQ2xZNVNSZktJRU9nTnFmdUxpNGc0cWlqSjR6Wnc3bXo1OGY2SENvRFRoNzlpeGlZbUo4dnM3aGNDQTRPTmpuNjBwTFM3Rno1MDdWdVprelo3cS9Qbi8rZktNV1NzL1B6NjkzaTh6aTRtS1VsSlJnd0lBQlBzZEkxTnJkdkhrVHp6MzNITzdmdjQrcXFxb0JCUVVGWndJZEU3VmVURGpKcjJ3Mlc0SmVyLy9HWXJIZzRNR0RNSnZOZ1E2SmlJaWF5ZnIxNjdGaHd3YUl5Szc4L1B4L0MzUTgxSHB4SFU3eUs1MU85eDhBa0pLU3dtU1RpS2lkUzB0TGc5Rm9oS0lvZnhzNGNHRC9RTWREclJjVFR2SWJtODJXb0NqS2FJdkZnamx6NWdRNkhDSWlhbWFQUFBJSVVsTlRBUUI2dlg1ZGdNT2hWb3dKSi9rTnE1dEVSQjBQcTV6VUdFdzR5UzlZM1NRaTZwaFk1YVRHWU1KSi9xRG9kTHExUU0xZnVxeHVFaEYxTEZPblRvWFpiSWFpS0grejJXemVsMjZnRG9zSkp6VlpYRnpjQ0VWUlJsbXRWdFhTTWtSRTFERjA3ZG9WYVdscEFBQ2RUdmRPZ01PaFZvZ0pKeldWQXVBdGdNOXVFaEYxWkZPbVRIRlZPY2V4eWtsMU1lR2tKbUYxazRpSUFGWTVxWDVNT0trcFdOMGtJaUkzVmpuSkd5YWM5TUJZM1NRaW90cFk1U1J2bUhEU2cxSUEvQ2Z3cjltSlJFUkVhV2xwQ0FvS2dxSW80MkpqWXdjSE9oNXFIWmh3MGdPSmk0dDdSbEdVNFE4Ly9EQ21UWnNXNkhDSWlLaVZxUDE3Z1ZWT2NtSENTUTlDQWZBMkFLU21wc0prTWdVNEhDSWlhazFTVWxJUUZCUUVBRW1zY2hMQWhKTWVBS3ViUkVSVUgxWTVxUzRtbk9RclZqZUppS2hCckhKU2JVdzR5U2VzYmhJUlVXT3d5a20xS1lFT2dOb1d1OTJlQjJBb0FBUUhCd2M0R2lJaWFzMnFxcXB3Ly81OTE5ZERDd29Ldmd0d1NCUWdoa0FIUUcxT1o5Y1hEb2Nqa0hFUUVWSGJVYVhUNlI0SmRCQVVPS3h3a3ErVW1KZ1lTNkNESUNLaXRzTnF0VmJuNWVXeFNrRkVSRVJFUkVSRVJFUkVSRVJFUkVSRVJFUkVSRVJFUkVSRVJFUkVSRVJFUkVSRVJFUkVSRVJFUkVSRVJFUkVSRVJFUkVSRVJFUkVSRVJFUkVSRVJFUkVSRVJFUkVSRVJFUkVSRVJFUkVSRVJFUkVSRVJFUkVSRVJFUkVSRVJFUkVSRVJFUkVSRVJFUkVSRVJFUkVSRVJFUkVSRVJFUkVSRVJFUkVSRVJFUkVSRVJFUkVSRVJFUkVSRVJFUkVSRVJFUkVSRVJFUkVSRVJFUkVSTzNJL3dNNk1kL3RHSXNBV0FBQUFBQkpSVTVFcmtKZ2dnPT0iLAoJIlRoZW1lIiA6ICIiLAoJIlR5cGUiIDogImZsb3ciLAoJIlZlcnNpb24iIDogIiIKfQo="/>
    </extobj>
  </extobjs>
</s:customData>
</file>

<file path=customXml/itemProps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2896</Words>
  <Application>WPS 演示</Application>
  <PresentationFormat>宽屏</PresentationFormat>
  <Paragraphs>148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Arial</vt:lpstr>
      <vt:lpstr>宋体</vt:lpstr>
      <vt:lpstr>Wingdings</vt:lpstr>
      <vt:lpstr>思源黑体 CN Heavy</vt:lpstr>
      <vt:lpstr>黑体</vt:lpstr>
      <vt:lpstr>思源黑体</vt:lpstr>
      <vt:lpstr>思源黑体 CN Regular</vt:lpstr>
      <vt:lpstr>思源黑体 CN Light</vt:lpstr>
      <vt:lpstr>微软雅黑</vt:lpstr>
      <vt:lpstr>Arial Unicode MS</vt:lpstr>
      <vt:lpstr>等线</vt:lpstr>
      <vt:lpstr>Gill Sans</vt:lpstr>
      <vt:lpstr>Segoe Print</vt:lpstr>
      <vt:lpstr>思源黑体 CN Regular</vt:lpstr>
      <vt:lpstr>Calibri</vt:lpstr>
      <vt:lpstr>楷体</vt:lpstr>
      <vt:lpstr>SimSun-ExtG</vt:lpstr>
      <vt:lpstr>Yu Gothic UI Light</vt:lpstr>
      <vt:lpstr>Consolas</vt:lpstr>
      <vt:lpstr>Marlett</vt:lpstr>
      <vt:lpstr>Verdana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Wanster</cp:lastModifiedBy>
  <cp:revision>291</cp:revision>
  <dcterms:created xsi:type="dcterms:W3CDTF">2019-07-11T04:52:00Z</dcterms:created>
  <dcterms:modified xsi:type="dcterms:W3CDTF">2024-12-08T18:42:52Z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3A30C49834FE43C09FEA2CB2AD4FF91F</vt:lpwstr>
  </property>
  <property fmtid="{D5CDD505-2E9C-101B-9397-08002B2CF9AE}" pid="3" name="KSOProductBuildVer">
    <vt:lpwstr>2052-12.1.0.19302</vt:lpwstr>
  </property>
</Properties>
</file>